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3" r:id="rId10"/>
    <p:sldId id="268" r:id="rId11"/>
    <p:sldId id="269" r:id="rId12"/>
    <p:sldId id="270" r:id="rId13"/>
    <p:sldId id="271" r:id="rId14"/>
    <p:sldId id="272" r:id="rId15"/>
    <p:sldId id="260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B"/>
    <a:srgbClr val="E305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6D9BC-E643-314B-795C-4F2AD8A568E6}" v="446" dt="2022-02-16T19:35:01.752"/>
    <p1510:client id="{663C7824-08C2-4AEB-96B4-0D6600D6495F}" v="931" dt="2022-02-21T10:32:26.827"/>
    <p1510:client id="{6DB8780F-DEC2-51EA-79AE-F213F0312A23}" v="325" dt="2022-02-23T12:42:50.497"/>
    <p1510:client id="{D8C1A1C2-EA47-E2CD-540C-EA34DEA4C807}" v="1" dt="2022-02-23T12:44:30.433"/>
    <p1510:client id="{E42E0BFF-0CAD-C497-E0CE-99C3D1A9DC47}" v="100" dt="2022-02-15T12:27:42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20" autoAdjust="0"/>
    <p:restoredTop sz="94660"/>
  </p:normalViewPr>
  <p:slideViewPr>
    <p:cSldViewPr snapToGrid="0" snapToObjects="1" showGuides="1">
      <p:cViewPr varScale="1">
        <p:scale>
          <a:sx n="150" d="100"/>
          <a:sy n="150" d="100"/>
        </p:scale>
        <p:origin x="715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68492C6-ED8A-564E-B3D1-6FC36A6D94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200"/>
            </a:lvl1pPr>
          </a:lstStyle>
          <a:p>
            <a:endParaRPr lang="de-DE" sz="1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C568E1-C914-E044-B5DC-41DA91055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200"/>
            </a:lvl1pPr>
          </a:lstStyle>
          <a:p>
            <a:fld id="{D893A924-A15F-FB45-9450-A978DD7F2A70}" type="datetimeFigureOut">
              <a:rPr lang="de-DE" sz="1000" smtClean="0"/>
              <a:t>20.06.2022</a:t>
            </a:fld>
            <a:endParaRPr lang="de-DE" sz="1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951DF70-631C-BE4E-95FD-56CEFF6C4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200"/>
            </a:lvl1pPr>
          </a:lstStyle>
          <a:p>
            <a:endParaRPr lang="de-DE" sz="10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822CB3-F0D6-5A45-9129-191C5695EA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200"/>
            </a:lvl1pPr>
          </a:lstStyle>
          <a:p>
            <a:fld id="{53B84A8F-D800-3D49-A16E-28CD7380C913}" type="slidenum">
              <a:rPr lang="de-DE" sz="1000" smtClean="0"/>
              <a:t>‹Nr.›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183492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l">
              <a:defRPr sz="1000" b="0" i="0">
                <a:latin typeface="Calibri" panose="020005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180000" tIns="180000" rIns="180000" bIns="180000" rtlCol="0"/>
          <a:lstStyle>
            <a:lvl1pPr algn="r">
              <a:defRPr sz="1000" b="0" i="0">
                <a:latin typeface="Calibri" panose="02000503040000020004" pitchFamily="2" charset="0"/>
              </a:defRPr>
            </a:lvl1pPr>
          </a:lstStyle>
          <a:p>
            <a:fld id="{16B77BA6-83BE-5742-8C0B-6F675812BA19}" type="datetimeFigureOut">
              <a:rPr lang="de-DE" smtClean="0"/>
              <a:pPr/>
              <a:t>20.06.2022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l">
              <a:defRPr sz="1000" b="0" i="0">
                <a:latin typeface="Calibri" panose="02000503040000020004" pitchFamily="2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180000" tIns="180000" rIns="180000" bIns="180000" rtlCol="0" anchor="b"/>
          <a:lstStyle>
            <a:lvl1pPr algn="r">
              <a:defRPr sz="1000" b="0" i="0">
                <a:latin typeface="Calibri" panose="02000503040000020004" pitchFamily="2" charset="0"/>
              </a:defRPr>
            </a:lvl1pPr>
          </a:lstStyle>
          <a:p>
            <a:fld id="{AD868B3C-6C54-1D41-B938-33F4013C078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19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0050304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Menschlicher_Compute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akeaibook.co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etzpolitik.org/2022/kuenstliche-intelligenz-das-kann-doch-nicht-echt-sein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Teambits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Umfrage</a:t>
            </a:r>
            <a:r>
              <a:rPr lang="en-US" dirty="0">
                <a:latin typeface="Calibri"/>
                <a:cs typeface="Calibri"/>
              </a:rPr>
              <a:t>: https://sprock.vote.igmetall.de/720-996-381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165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Podcast </a:t>
            </a:r>
            <a:r>
              <a:rPr lang="en-US" dirty="0" err="1">
                <a:latin typeface="Calibri"/>
                <a:cs typeface="Calibri"/>
              </a:rPr>
              <a:t>Geschichte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aus</a:t>
            </a:r>
            <a:r>
              <a:rPr lang="en-US" dirty="0">
                <a:latin typeface="Calibri"/>
                <a:cs typeface="Calibri"/>
              </a:rPr>
              <a:t> der </a:t>
            </a:r>
            <a:r>
              <a:rPr lang="en-US" dirty="0" err="1">
                <a:latin typeface="Calibri"/>
                <a:cs typeface="Calibri"/>
              </a:rPr>
              <a:t>Geschichte</a:t>
            </a:r>
            <a:r>
              <a:rPr lang="en-US" dirty="0">
                <a:latin typeface="Calibri"/>
                <a:cs typeface="Calibri"/>
              </a:rPr>
              <a:t>, Episode "Der </a:t>
            </a:r>
            <a:r>
              <a:rPr lang="en-US" dirty="0" err="1">
                <a:latin typeface="Calibri"/>
                <a:cs typeface="Calibri"/>
              </a:rPr>
              <a:t>Schachtürke</a:t>
            </a:r>
            <a:r>
              <a:rPr lang="en-US" dirty="0">
                <a:latin typeface="Calibri"/>
                <a:cs typeface="Calibri"/>
              </a:rPr>
              <a:t>" https://www.geschichte.fm/podcast/zs251/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82633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Podcast </a:t>
            </a:r>
            <a:r>
              <a:rPr lang="en-US" dirty="0" err="1">
                <a:latin typeface="Calibri"/>
                <a:cs typeface="Calibri"/>
              </a:rPr>
              <a:t>Geschichte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aus</a:t>
            </a:r>
            <a:r>
              <a:rPr lang="en-US" dirty="0">
                <a:latin typeface="Calibri"/>
                <a:cs typeface="Calibri"/>
              </a:rPr>
              <a:t> der </a:t>
            </a:r>
            <a:r>
              <a:rPr lang="en-US" dirty="0" err="1">
                <a:latin typeface="Calibri"/>
                <a:cs typeface="Calibri"/>
              </a:rPr>
              <a:t>Geschichte</a:t>
            </a:r>
            <a:r>
              <a:rPr lang="en-US" dirty="0">
                <a:latin typeface="Calibri"/>
                <a:cs typeface="Calibri"/>
              </a:rPr>
              <a:t>, Episode "Der </a:t>
            </a:r>
            <a:r>
              <a:rPr lang="en-US" dirty="0" err="1">
                <a:latin typeface="Calibri"/>
                <a:cs typeface="Calibri"/>
              </a:rPr>
              <a:t>Schachtürke</a:t>
            </a:r>
            <a:r>
              <a:rPr lang="en-US" dirty="0">
                <a:latin typeface="Calibri"/>
                <a:cs typeface="Calibri"/>
              </a:rPr>
              <a:t>" https://www.geschichte.fm/podcast/zs251/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0258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Quelle Wikipedia: </a:t>
            </a:r>
            <a:r>
              <a:rPr lang="en-US" dirty="0">
                <a:latin typeface="Calibri"/>
                <a:cs typeface="Calibri"/>
                <a:hlinkClick r:id="rId3"/>
              </a:rPr>
              <a:t>https://de.wikipedia.org/wiki/Menschlicher_Computer</a:t>
            </a:r>
            <a:r>
              <a:rPr lang="en-US" dirty="0">
                <a:latin typeface="Calibri"/>
                <a:cs typeface="Calibri"/>
              </a:rPr>
              <a:t> 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961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u="sng" dirty="0">
                <a:latin typeface="Calibri"/>
                <a:cs typeface="Calibri"/>
              </a:rPr>
              <a:t>https://app.inferkit.com/demo </a:t>
            </a:r>
          </a:p>
          <a:p>
            <a:r>
              <a:rPr lang="de-DE" u="sng" dirty="0">
                <a:latin typeface="Calibri"/>
                <a:cs typeface="Calibri"/>
              </a:rPr>
              <a:t>Text weiterschreiben</a:t>
            </a:r>
            <a:endParaRPr lang="de-DE" u="sng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534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Literatur</a:t>
            </a:r>
            <a:r>
              <a:rPr lang="en-US" dirty="0">
                <a:latin typeface="Calibri"/>
                <a:cs typeface="Calibri"/>
              </a:rPr>
              <a:t>: </a:t>
            </a:r>
            <a:r>
              <a:rPr lang="en-US" dirty="0">
                <a:latin typeface="Calibri"/>
                <a:cs typeface="Calibri"/>
                <a:hlinkClick r:id="rId3"/>
              </a:rPr>
              <a:t>https://fakeaibook.com/</a:t>
            </a:r>
            <a:endParaRPr lang="en-US">
              <a:cs typeface="Calibri"/>
            </a:endParaRPr>
          </a:p>
          <a:p>
            <a:r>
              <a:rPr lang="en-US" dirty="0">
                <a:latin typeface="Calibri"/>
                <a:cs typeface="Calibri"/>
                <a:hlinkClick r:id="rId4"/>
              </a:rPr>
              <a:t>https://netzpolitik.org/2022/kuenstliche-intelligenz-das-kann-doch-nicht-echt-sein/</a:t>
            </a:r>
            <a:r>
              <a:rPr lang="en-US" dirty="0">
                <a:latin typeface="Calibri"/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4082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https://www.youtube.com/watch?v=8Nun6KipQc0&amp;t=1639s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68B3C-6C54-1D41-B938-33F4013C078E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631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7A5ECE3D-4B62-964E-BF60-6DD95EC06B60}"/>
              </a:ext>
            </a:extLst>
          </p:cNvPr>
          <p:cNvSpPr/>
          <p:nvPr userDrawn="1"/>
        </p:nvSpPr>
        <p:spPr>
          <a:xfrm>
            <a:off x="0" y="0"/>
            <a:ext cx="9144000" cy="4064000"/>
          </a:xfrm>
          <a:prstGeom prst="rect">
            <a:avLst/>
          </a:prstGeom>
          <a:blipFill>
            <a:blip r:embed="rId2"/>
            <a:srcRect/>
            <a:stretch>
              <a:fillRect t="-66265" b="-6626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" panose="02000503040000020004" pitchFamily="2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A1E45744-6AD6-4F43-A343-971D23259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36" name="Rechteck 35">
            <a:extLst>
              <a:ext uri="{FF2B5EF4-FFF2-40B4-BE49-F238E27FC236}">
                <a16:creationId xmlns:a16="http://schemas.microsoft.com/office/drawing/2014/main" id="{551D7B0F-DCAE-5B45-A92D-07BA8B987DC0}"/>
              </a:ext>
            </a:extLst>
          </p:cNvPr>
          <p:cNvSpPr/>
          <p:nvPr userDrawn="1"/>
        </p:nvSpPr>
        <p:spPr>
          <a:xfrm rot="3786198">
            <a:off x="6919408" y="2072875"/>
            <a:ext cx="1842555" cy="3868614"/>
          </a:xfrm>
          <a:custGeom>
            <a:avLst/>
            <a:gdLst>
              <a:gd name="connsiteX0" fmla="*/ 0 w 1559566"/>
              <a:gd name="connsiteY0" fmla="*/ 0 h 3868614"/>
              <a:gd name="connsiteX1" fmla="*/ 1559566 w 1559566"/>
              <a:gd name="connsiteY1" fmla="*/ 0 h 3868614"/>
              <a:gd name="connsiteX2" fmla="*/ 1559566 w 1559566"/>
              <a:gd name="connsiteY2" fmla="*/ 3868614 h 3868614"/>
              <a:gd name="connsiteX3" fmla="*/ 0 w 1559566"/>
              <a:gd name="connsiteY3" fmla="*/ 3868614 h 3868614"/>
              <a:gd name="connsiteX4" fmla="*/ 0 w 1559566"/>
              <a:gd name="connsiteY4" fmla="*/ 0 h 3868614"/>
              <a:gd name="connsiteX0" fmla="*/ 0 w 1559566"/>
              <a:gd name="connsiteY0" fmla="*/ 0 h 3868614"/>
              <a:gd name="connsiteX1" fmla="*/ 1559566 w 1559566"/>
              <a:gd name="connsiteY1" fmla="*/ 0 h 3868614"/>
              <a:gd name="connsiteX2" fmla="*/ 424813 w 1559566"/>
              <a:gd name="connsiteY2" fmla="*/ 3663256 h 3868614"/>
              <a:gd name="connsiteX3" fmla="*/ 0 w 1559566"/>
              <a:gd name="connsiteY3" fmla="*/ 3868614 h 3868614"/>
              <a:gd name="connsiteX4" fmla="*/ 0 w 1559566"/>
              <a:gd name="connsiteY4" fmla="*/ 0 h 3868614"/>
              <a:gd name="connsiteX0" fmla="*/ 0 w 1559566"/>
              <a:gd name="connsiteY0" fmla="*/ 0 h 3868614"/>
              <a:gd name="connsiteX1" fmla="*/ 1559566 w 1559566"/>
              <a:gd name="connsiteY1" fmla="*/ 0 h 3868614"/>
              <a:gd name="connsiteX2" fmla="*/ 577634 w 1559566"/>
              <a:gd name="connsiteY2" fmla="*/ 3755016 h 3868614"/>
              <a:gd name="connsiteX3" fmla="*/ 0 w 1559566"/>
              <a:gd name="connsiteY3" fmla="*/ 3868614 h 3868614"/>
              <a:gd name="connsiteX4" fmla="*/ 0 w 1559566"/>
              <a:gd name="connsiteY4" fmla="*/ 0 h 3868614"/>
              <a:gd name="connsiteX0" fmla="*/ 0 w 1842555"/>
              <a:gd name="connsiteY0" fmla="*/ 0 h 3868614"/>
              <a:gd name="connsiteX1" fmla="*/ 1842555 w 1842555"/>
              <a:gd name="connsiteY1" fmla="*/ 172029 h 3868614"/>
              <a:gd name="connsiteX2" fmla="*/ 577634 w 1842555"/>
              <a:gd name="connsiteY2" fmla="*/ 3755016 h 3868614"/>
              <a:gd name="connsiteX3" fmla="*/ 0 w 1842555"/>
              <a:gd name="connsiteY3" fmla="*/ 3868614 h 3868614"/>
              <a:gd name="connsiteX4" fmla="*/ 0 w 1842555"/>
              <a:gd name="connsiteY4" fmla="*/ 0 h 3868614"/>
              <a:gd name="connsiteX0" fmla="*/ 0 w 1842555"/>
              <a:gd name="connsiteY0" fmla="*/ 0 h 3868614"/>
              <a:gd name="connsiteX1" fmla="*/ 1842555 w 1842555"/>
              <a:gd name="connsiteY1" fmla="*/ 172029 h 3868614"/>
              <a:gd name="connsiteX2" fmla="*/ 634265 w 1842555"/>
              <a:gd name="connsiteY2" fmla="*/ 3783743 h 3868614"/>
              <a:gd name="connsiteX3" fmla="*/ 0 w 1842555"/>
              <a:gd name="connsiteY3" fmla="*/ 3868614 h 3868614"/>
              <a:gd name="connsiteX4" fmla="*/ 0 w 1842555"/>
              <a:gd name="connsiteY4" fmla="*/ 0 h 3868614"/>
              <a:gd name="connsiteX0" fmla="*/ 0 w 1842555"/>
              <a:gd name="connsiteY0" fmla="*/ 0 h 3868614"/>
              <a:gd name="connsiteX1" fmla="*/ 1842555 w 1842555"/>
              <a:gd name="connsiteY1" fmla="*/ 172029 h 3868614"/>
              <a:gd name="connsiteX2" fmla="*/ 487189 w 1842555"/>
              <a:gd name="connsiteY2" fmla="*/ 3680657 h 3868614"/>
              <a:gd name="connsiteX3" fmla="*/ 0 w 1842555"/>
              <a:gd name="connsiteY3" fmla="*/ 3868614 h 3868614"/>
              <a:gd name="connsiteX4" fmla="*/ 0 w 1842555"/>
              <a:gd name="connsiteY4" fmla="*/ 0 h 386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555" h="3868614">
                <a:moveTo>
                  <a:pt x="0" y="0"/>
                </a:moveTo>
                <a:lnTo>
                  <a:pt x="1842555" y="172029"/>
                </a:lnTo>
                <a:lnTo>
                  <a:pt x="487189" y="3680657"/>
                </a:lnTo>
                <a:lnTo>
                  <a:pt x="0" y="386861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" panose="02000503040000020004" pitchFamily="2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31492AB0-7B02-C047-9A95-FAF70C8D8A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4862" y="733269"/>
            <a:ext cx="6747304" cy="6661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2876550"/>
            <a:ext cx="4859057" cy="1541626"/>
          </a:xfrm>
        </p:spPr>
        <p:txBody>
          <a:bodyPr anchor="b" anchorCtr="0"/>
          <a:lstStyle>
            <a:lvl1pPr algn="l">
              <a:defRPr sz="3500" b="1" i="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PRÄSENTATIONSTITEL BEARBEITEN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4E9B235-21E8-9341-A119-8338AD8539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4430210"/>
            <a:ext cx="2514146" cy="379256"/>
          </a:xfrm>
        </p:spPr>
        <p:txBody>
          <a:bodyPr wrap="none" lIns="0" tIns="0" rIns="0" bIns="0" anchor="ctr" anchorCtr="0">
            <a:normAutofit/>
          </a:bodyPr>
          <a:lstStyle>
            <a:lvl1pPr marL="0" indent="0">
              <a:buNone/>
              <a:defRPr sz="2100" b="0" i="0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63338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C8A545D-DAD0-0540-AAC9-9A022508D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1E45744-6AD6-4F43-A343-971D23259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40B9E7E-0156-544E-8B23-4556027F32C5}"/>
              </a:ext>
            </a:extLst>
          </p:cNvPr>
          <p:cNvSpPr/>
          <p:nvPr userDrawn="1"/>
        </p:nvSpPr>
        <p:spPr>
          <a:xfrm>
            <a:off x="6825727" y="4651717"/>
            <a:ext cx="2318273" cy="494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" panose="02000503040000020004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27B3B13-3C71-104B-92CD-29B6205299BB}"/>
              </a:ext>
            </a:extLst>
          </p:cNvPr>
          <p:cNvSpPr txBox="1"/>
          <p:nvPr userDrawn="1"/>
        </p:nvSpPr>
        <p:spPr>
          <a:xfrm>
            <a:off x="5705475" y="2190346"/>
            <a:ext cx="3187699" cy="270843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 METALL 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1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Gliederung einfügen</a:t>
            </a: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 Mustermann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Musterstraße 12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45678 Musterstadt</a:t>
            </a: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Tel 0123 456789-0</a:t>
            </a:r>
            <a:b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DE" sz="11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max.mustermann@igmetall.de</a:t>
            </a:r>
          </a:p>
          <a:p>
            <a:pPr algn="r"/>
            <a:endParaRPr lang="de-DE" sz="11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r>
              <a:rPr lang="de-DE" sz="600" b="1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Impressum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 Metall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Wilhelm-Leuschner-Str. 79, 60329 Frankfurt am Main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Vertreten durch den Vorstand, 1. Vorsitzender: Jörg Hofmann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Kontakt: vorstand@igmetall.de</a:t>
            </a:r>
          </a:p>
          <a:p>
            <a:pPr algn="r"/>
            <a:endParaRPr lang="de-DE" sz="6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r"/>
            <a:r>
              <a:rPr lang="de-DE" sz="600" b="0" i="0" kern="1200" dirty="0" err="1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V.i.S.d.P</a:t>
            </a:r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/ Verantwortlich nach § 18 Abs. 2 </a:t>
            </a:r>
            <a:r>
              <a:rPr lang="de-DE" sz="600" b="0" i="0" kern="1200" dirty="0" err="1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MStV</a:t>
            </a:r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Vorname Nachname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Gliederung/Funktion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Musterstraße 123, 12345 Musterstadt</a:t>
            </a:r>
          </a:p>
          <a:p>
            <a:pPr algn="r"/>
            <a:r>
              <a:rPr lang="de-DE" sz="6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Kontakt: </a:t>
            </a:r>
            <a:r>
              <a:rPr lang="de-DE" sz="600" b="0" i="0" kern="1200" dirty="0" err="1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muster@igmetall.de</a:t>
            </a:r>
            <a:endParaRPr lang="de-DE" sz="600" b="0" i="0" kern="1200" dirty="0">
              <a:solidFill>
                <a:srgbClr val="3C3C3B"/>
              </a:solidFill>
              <a:effectLst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68D3693-BBC6-414A-8E27-D8298EF983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0825" y="1603659"/>
            <a:ext cx="4859057" cy="2524062"/>
          </a:xfrm>
        </p:spPr>
        <p:txBody>
          <a:bodyPr anchor="ctr" anchorCtr="0"/>
          <a:lstStyle>
            <a:lvl1pPr algn="l">
              <a:defRPr sz="3500" b="1" i="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VIELEN DANK FÜR IHRE</a:t>
            </a:r>
            <a:br>
              <a:rPr lang="de-DE" dirty="0"/>
            </a:br>
            <a:r>
              <a:rPr lang="de-DE" dirty="0"/>
              <a:t>AUFMERKSAMKEIT.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63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0AA2AEA-20EE-1F47-ACF4-0C99D615D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2374211"/>
            <a:ext cx="6591039" cy="961628"/>
          </a:xfrm>
        </p:spPr>
        <p:txBody>
          <a:bodyPr anchor="ctr" anchorCtr="0"/>
          <a:lstStyle>
            <a:lvl1pPr algn="l">
              <a:defRPr sz="35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</a:t>
            </a:r>
            <a:br>
              <a:rPr lang="de-DE" dirty="0"/>
            </a:br>
            <a:r>
              <a:rPr lang="de-DE" dirty="0"/>
              <a:t>BEARBEITEN</a:t>
            </a:r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4E9B235-21E8-9341-A119-8338AD8539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825" y="3352934"/>
            <a:ext cx="2514146" cy="347696"/>
          </a:xfrm>
        </p:spPr>
        <p:txBody>
          <a:bodyPr wrap="none" lIns="0" tIns="0" rIns="0" bIns="0" anchor="ctr" anchorCtr="0">
            <a:normAutofit/>
          </a:bodyPr>
          <a:lstStyle>
            <a:lvl1pPr marL="0" indent="0">
              <a:buNone/>
              <a:defRPr sz="2100" b="0" i="0" spc="1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1974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A6C4DE8-63EB-944F-9420-AFA164894E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143750" cy="514350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1E45744-6AD6-4F43-A343-971D232597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0825" y="1603659"/>
            <a:ext cx="4859057" cy="2524062"/>
          </a:xfrm>
        </p:spPr>
        <p:txBody>
          <a:bodyPr anchor="ctr" anchorCtr="0"/>
          <a:lstStyle>
            <a:lvl1pPr algn="l">
              <a:defRPr sz="3500" b="1" i="0" spc="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ZWISCHENTITEL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174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8642349" cy="45402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2299168"/>
            <a:ext cx="8642349" cy="2119409"/>
          </a:xfrm>
        </p:spPr>
        <p:txBody>
          <a:bodyPr lIns="0" tIns="0" rIns="0" bIns="0">
            <a:normAutofit/>
          </a:bodyPr>
          <a:lstStyle>
            <a:lvl1pPr marL="280800" indent="-279450">
              <a:spcBef>
                <a:spcPts val="750"/>
              </a:spcBef>
              <a:buSzPct val="90000"/>
              <a:buFontTx/>
              <a:buBlip>
                <a:blip r:embed="rId2"/>
              </a:buBlip>
              <a:defRPr sz="1800" b="0" i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86350" indent="-279450">
              <a:spcBef>
                <a:spcPts val="750"/>
              </a:spcBef>
              <a:buSzPct val="90000"/>
              <a:buFontTx/>
              <a:buBlip>
                <a:blip r:embed="rId2"/>
              </a:buBlip>
              <a:defRPr sz="1800" b="0" i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99550" indent="-285750">
              <a:spcBef>
                <a:spcPts val="750"/>
              </a:spcBef>
              <a:buFontTx/>
              <a:buBlip>
                <a:blip r:embed="rId2"/>
              </a:buBlip>
              <a:defRPr b="0" i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279450">
              <a:spcBef>
                <a:spcPts val="750"/>
              </a:spcBef>
              <a:buFontTx/>
              <a:buBlip>
                <a:blip r:embed="rId2"/>
              </a:buBlip>
              <a:defRPr b="0" i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471050">
              <a:spcBef>
                <a:spcPts val="750"/>
              </a:spcBef>
              <a:defRPr b="0" i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BAFFCE6-5B0A-D047-AF37-74CD899250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544968"/>
            <a:ext cx="8642349" cy="4953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100" b="0" i="0" spc="1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Unterzeile einfügen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D7486DF0-5739-C444-8591-8165BD759D7F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932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er in Dreiec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2213003"/>
            <a:ext cx="4228968" cy="2228368"/>
          </a:xfrm>
        </p:spPr>
        <p:txBody>
          <a:bodyPr lIns="0" tIns="0" rIns="0" bIns="0">
            <a:noAutofit/>
          </a:bodyPr>
          <a:lstStyle>
            <a:lvl1pPr marL="243450"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01916FA-D5D3-3649-805F-88EF80C0F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579389"/>
            <a:ext cx="4228967" cy="4953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100" b="0" i="0" spc="1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Unterzeile einfügen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4228967" cy="4721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1AFD7D0B-45C0-0649-BF63-2ABAFA5036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50569" y="1732138"/>
            <a:ext cx="3895208" cy="3908072"/>
          </a:xfrm>
          <a:custGeom>
            <a:avLst/>
            <a:gdLst>
              <a:gd name="connsiteX0" fmla="*/ 0 w 2844800"/>
              <a:gd name="connsiteY0" fmla="*/ 1492250 h 1492250"/>
              <a:gd name="connsiteX1" fmla="*/ 1422400 w 2844800"/>
              <a:gd name="connsiteY1" fmla="*/ 0 h 1492250"/>
              <a:gd name="connsiteX2" fmla="*/ 2844800 w 2844800"/>
              <a:gd name="connsiteY2" fmla="*/ 1492250 h 1492250"/>
              <a:gd name="connsiteX3" fmla="*/ 0 w 2844800"/>
              <a:gd name="connsiteY3" fmla="*/ 1492250 h 1492250"/>
              <a:gd name="connsiteX0" fmla="*/ 0 w 3719689"/>
              <a:gd name="connsiteY0" fmla="*/ 1492250 h 3366205"/>
              <a:gd name="connsiteX1" fmla="*/ 1422400 w 3719689"/>
              <a:gd name="connsiteY1" fmla="*/ 0 h 3366205"/>
              <a:gd name="connsiteX2" fmla="*/ 3719689 w 3719689"/>
              <a:gd name="connsiteY2" fmla="*/ 3366205 h 3366205"/>
              <a:gd name="connsiteX3" fmla="*/ 0 w 3719689"/>
              <a:gd name="connsiteY3" fmla="*/ 1492250 h 3366205"/>
              <a:gd name="connsiteX0" fmla="*/ 0 w 3905955"/>
              <a:gd name="connsiteY0" fmla="*/ 1938161 h 3812116"/>
              <a:gd name="connsiteX1" fmla="*/ 3905955 w 3905955"/>
              <a:gd name="connsiteY1" fmla="*/ 0 h 3812116"/>
              <a:gd name="connsiteX2" fmla="*/ 3719689 w 3905955"/>
              <a:gd name="connsiteY2" fmla="*/ 3812116 h 3812116"/>
              <a:gd name="connsiteX3" fmla="*/ 0 w 3905955"/>
              <a:gd name="connsiteY3" fmla="*/ 1938161 h 3812116"/>
              <a:gd name="connsiteX0" fmla="*/ 0 w 3905955"/>
              <a:gd name="connsiteY0" fmla="*/ 1938161 h 3496027"/>
              <a:gd name="connsiteX1" fmla="*/ 3905955 w 3905955"/>
              <a:gd name="connsiteY1" fmla="*/ 0 h 3496027"/>
              <a:gd name="connsiteX2" fmla="*/ 3900311 w 3905955"/>
              <a:gd name="connsiteY2" fmla="*/ 3496027 h 3496027"/>
              <a:gd name="connsiteX3" fmla="*/ 0 w 3905955"/>
              <a:gd name="connsiteY3" fmla="*/ 1938161 h 3496027"/>
              <a:gd name="connsiteX0" fmla="*/ 0 w 3900342"/>
              <a:gd name="connsiteY0" fmla="*/ 1830917 h 3388783"/>
              <a:gd name="connsiteX1" fmla="*/ 3821289 w 3900342"/>
              <a:gd name="connsiteY1" fmla="*/ 0 h 3388783"/>
              <a:gd name="connsiteX2" fmla="*/ 3900311 w 3900342"/>
              <a:gd name="connsiteY2" fmla="*/ 3388783 h 3388783"/>
              <a:gd name="connsiteX3" fmla="*/ 0 w 3900342"/>
              <a:gd name="connsiteY3" fmla="*/ 1830917 h 3388783"/>
              <a:gd name="connsiteX0" fmla="*/ 0 w 3900561"/>
              <a:gd name="connsiteY0" fmla="*/ 1932517 h 3490383"/>
              <a:gd name="connsiteX1" fmla="*/ 3894666 w 3900561"/>
              <a:gd name="connsiteY1" fmla="*/ 0 h 3490383"/>
              <a:gd name="connsiteX2" fmla="*/ 3900311 w 3900561"/>
              <a:gd name="connsiteY2" fmla="*/ 3490383 h 3490383"/>
              <a:gd name="connsiteX3" fmla="*/ 0 w 3900561"/>
              <a:gd name="connsiteY3" fmla="*/ 1932517 h 3490383"/>
              <a:gd name="connsiteX0" fmla="*/ 0 w 3895208"/>
              <a:gd name="connsiteY0" fmla="*/ 1932517 h 3908072"/>
              <a:gd name="connsiteX1" fmla="*/ 3894666 w 3895208"/>
              <a:gd name="connsiteY1" fmla="*/ 0 h 3908072"/>
              <a:gd name="connsiteX2" fmla="*/ 3894666 w 3895208"/>
              <a:gd name="connsiteY2" fmla="*/ 3908072 h 3908072"/>
              <a:gd name="connsiteX3" fmla="*/ 0 w 3895208"/>
              <a:gd name="connsiteY3" fmla="*/ 1932517 h 390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5208" h="3908072">
                <a:moveTo>
                  <a:pt x="0" y="1932517"/>
                </a:moveTo>
                <a:lnTo>
                  <a:pt x="3894666" y="0"/>
                </a:lnTo>
                <a:cubicBezTo>
                  <a:pt x="3892785" y="1165342"/>
                  <a:pt x="3896547" y="2742730"/>
                  <a:pt x="3894666" y="3908072"/>
                </a:cubicBezTo>
                <a:lnTo>
                  <a:pt x="0" y="1932517"/>
                </a:ln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r">
              <a:spcBef>
                <a:spcPts val="500"/>
              </a:spcBef>
              <a:buFont typeface="Arial" panose="020B0604020202020204" pitchFamily="34" charset="0"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307DC63A-7B6C-E443-8FD2-12E8BE98F0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42614" y="1023853"/>
            <a:ext cx="2114407" cy="2121623"/>
          </a:xfrm>
          <a:custGeom>
            <a:avLst/>
            <a:gdLst>
              <a:gd name="connsiteX0" fmla="*/ 0 w 1614487"/>
              <a:gd name="connsiteY0" fmla="*/ 0 h 2119313"/>
              <a:gd name="connsiteX1" fmla="*/ 1614487 w 1614487"/>
              <a:gd name="connsiteY1" fmla="*/ 0 h 2119313"/>
              <a:gd name="connsiteX2" fmla="*/ 1614487 w 1614487"/>
              <a:gd name="connsiteY2" fmla="*/ 2119313 h 2119313"/>
              <a:gd name="connsiteX3" fmla="*/ 0 w 1614487"/>
              <a:gd name="connsiteY3" fmla="*/ 2119313 h 2119313"/>
              <a:gd name="connsiteX4" fmla="*/ 0 w 1614487"/>
              <a:gd name="connsiteY4" fmla="*/ 0 h 2119313"/>
              <a:gd name="connsiteX0" fmla="*/ 0 w 1614487"/>
              <a:gd name="connsiteY0" fmla="*/ 0 h 2119313"/>
              <a:gd name="connsiteX1" fmla="*/ 1614487 w 1614487"/>
              <a:gd name="connsiteY1" fmla="*/ 2119313 h 2119313"/>
              <a:gd name="connsiteX2" fmla="*/ 0 w 1614487"/>
              <a:gd name="connsiteY2" fmla="*/ 2119313 h 2119313"/>
              <a:gd name="connsiteX3" fmla="*/ 0 w 1614487"/>
              <a:gd name="connsiteY3" fmla="*/ 0 h 2119313"/>
              <a:gd name="connsiteX0" fmla="*/ 90054 w 1614487"/>
              <a:gd name="connsiteY0" fmla="*/ 0 h 2244004"/>
              <a:gd name="connsiteX1" fmla="*/ 1614487 w 1614487"/>
              <a:gd name="connsiteY1" fmla="*/ 2244004 h 2244004"/>
              <a:gd name="connsiteX2" fmla="*/ 0 w 1614487"/>
              <a:gd name="connsiteY2" fmla="*/ 2244004 h 2244004"/>
              <a:gd name="connsiteX3" fmla="*/ 90054 w 1614487"/>
              <a:gd name="connsiteY3" fmla="*/ 0 h 2244004"/>
              <a:gd name="connsiteX0" fmla="*/ 0 w 1524433"/>
              <a:gd name="connsiteY0" fmla="*/ 0 h 2244004"/>
              <a:gd name="connsiteX1" fmla="*/ 1524433 w 1524433"/>
              <a:gd name="connsiteY1" fmla="*/ 2244004 h 2244004"/>
              <a:gd name="connsiteX2" fmla="*/ 6927 w 1524433"/>
              <a:gd name="connsiteY2" fmla="*/ 2160877 h 2244004"/>
              <a:gd name="connsiteX3" fmla="*/ 0 w 1524433"/>
              <a:gd name="connsiteY3" fmla="*/ 0 h 2244004"/>
              <a:gd name="connsiteX0" fmla="*/ 0 w 2120179"/>
              <a:gd name="connsiteY0" fmla="*/ 0 h 2160877"/>
              <a:gd name="connsiteX1" fmla="*/ 2120179 w 2120179"/>
              <a:gd name="connsiteY1" fmla="*/ 1080223 h 2160877"/>
              <a:gd name="connsiteX2" fmla="*/ 6927 w 2120179"/>
              <a:gd name="connsiteY2" fmla="*/ 2160877 h 2160877"/>
              <a:gd name="connsiteX3" fmla="*/ 0 w 2120179"/>
              <a:gd name="connsiteY3" fmla="*/ 0 h 2160877"/>
              <a:gd name="connsiteX0" fmla="*/ 0 w 2120179"/>
              <a:gd name="connsiteY0" fmla="*/ 0 h 2147023"/>
              <a:gd name="connsiteX1" fmla="*/ 2120179 w 2120179"/>
              <a:gd name="connsiteY1" fmla="*/ 1080223 h 2147023"/>
              <a:gd name="connsiteX2" fmla="*/ 6927 w 2120179"/>
              <a:gd name="connsiteY2" fmla="*/ 2147023 h 2147023"/>
              <a:gd name="connsiteX3" fmla="*/ 0 w 2120179"/>
              <a:gd name="connsiteY3" fmla="*/ 0 h 2147023"/>
              <a:gd name="connsiteX0" fmla="*/ 6928 w 2127107"/>
              <a:gd name="connsiteY0" fmla="*/ 0 h 2147023"/>
              <a:gd name="connsiteX1" fmla="*/ 2127107 w 2127107"/>
              <a:gd name="connsiteY1" fmla="*/ 1080223 h 2147023"/>
              <a:gd name="connsiteX2" fmla="*/ 0 w 2127107"/>
              <a:gd name="connsiteY2" fmla="*/ 2147023 h 2147023"/>
              <a:gd name="connsiteX3" fmla="*/ 6928 w 2127107"/>
              <a:gd name="connsiteY3" fmla="*/ 0 h 2147023"/>
              <a:gd name="connsiteX0" fmla="*/ 338 w 2120517"/>
              <a:gd name="connsiteY0" fmla="*/ 0 h 2147023"/>
              <a:gd name="connsiteX1" fmla="*/ 2120517 w 2120517"/>
              <a:gd name="connsiteY1" fmla="*/ 1080223 h 2147023"/>
              <a:gd name="connsiteX2" fmla="*/ 6110 w 2120517"/>
              <a:gd name="connsiteY2" fmla="*/ 2147023 h 2147023"/>
              <a:gd name="connsiteX3" fmla="*/ 338 w 2120517"/>
              <a:gd name="connsiteY3" fmla="*/ 0 h 2147023"/>
              <a:gd name="connsiteX0" fmla="*/ 35503 w 2114407"/>
              <a:gd name="connsiteY0" fmla="*/ 0 h 2004148"/>
              <a:gd name="connsiteX1" fmla="*/ 2114407 w 2114407"/>
              <a:gd name="connsiteY1" fmla="*/ 937348 h 2004148"/>
              <a:gd name="connsiteX2" fmla="*/ 0 w 2114407"/>
              <a:gd name="connsiteY2" fmla="*/ 2004148 h 2004148"/>
              <a:gd name="connsiteX3" fmla="*/ 35503 w 2114407"/>
              <a:gd name="connsiteY3" fmla="*/ 0 h 2004148"/>
              <a:gd name="connsiteX0" fmla="*/ 6928 w 2114407"/>
              <a:gd name="connsiteY0" fmla="*/ 0 h 2121623"/>
              <a:gd name="connsiteX1" fmla="*/ 2114407 w 2114407"/>
              <a:gd name="connsiteY1" fmla="*/ 1054823 h 2121623"/>
              <a:gd name="connsiteX2" fmla="*/ 0 w 2114407"/>
              <a:gd name="connsiteY2" fmla="*/ 2121623 h 2121623"/>
              <a:gd name="connsiteX3" fmla="*/ 6928 w 2114407"/>
              <a:gd name="connsiteY3" fmla="*/ 0 h 212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4407" h="2121623">
                <a:moveTo>
                  <a:pt x="6928" y="0"/>
                </a:moveTo>
                <a:lnTo>
                  <a:pt x="2114407" y="1054823"/>
                </a:lnTo>
                <a:lnTo>
                  <a:pt x="0" y="2121623"/>
                </a:lnTo>
                <a:cubicBezTo>
                  <a:pt x="2309" y="1405949"/>
                  <a:pt x="4619" y="715674"/>
                  <a:pt x="6928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28332BA-1E60-C547-87CF-B32F3589022F}"/>
              </a:ext>
            </a:extLst>
          </p:cNvPr>
          <p:cNvSpPr/>
          <p:nvPr userDrawn="1"/>
        </p:nvSpPr>
        <p:spPr>
          <a:xfrm>
            <a:off x="5250569" y="3766384"/>
            <a:ext cx="3791420" cy="3543684"/>
          </a:xfrm>
          <a:custGeom>
            <a:avLst/>
            <a:gdLst>
              <a:gd name="connsiteX0" fmla="*/ 0 w 1533886"/>
              <a:gd name="connsiteY0" fmla="*/ 0 h 2268362"/>
              <a:gd name="connsiteX1" fmla="*/ 1533886 w 1533886"/>
              <a:gd name="connsiteY1" fmla="*/ 0 h 2268362"/>
              <a:gd name="connsiteX2" fmla="*/ 1533886 w 1533886"/>
              <a:gd name="connsiteY2" fmla="*/ 2268362 h 2268362"/>
              <a:gd name="connsiteX3" fmla="*/ 0 w 1533886"/>
              <a:gd name="connsiteY3" fmla="*/ 2268362 h 2268362"/>
              <a:gd name="connsiteX4" fmla="*/ 0 w 1533886"/>
              <a:gd name="connsiteY4" fmla="*/ 0 h 2268362"/>
              <a:gd name="connsiteX0" fmla="*/ 0 w 1533886"/>
              <a:gd name="connsiteY0" fmla="*/ 0 h 2268362"/>
              <a:gd name="connsiteX1" fmla="*/ 1533886 w 1533886"/>
              <a:gd name="connsiteY1" fmla="*/ 2268362 h 2268362"/>
              <a:gd name="connsiteX2" fmla="*/ 0 w 1533886"/>
              <a:gd name="connsiteY2" fmla="*/ 2268362 h 2268362"/>
              <a:gd name="connsiteX3" fmla="*/ 0 w 1533886"/>
              <a:gd name="connsiteY3" fmla="*/ 0 h 2268362"/>
              <a:gd name="connsiteX0" fmla="*/ 0 w 3896086"/>
              <a:gd name="connsiteY0" fmla="*/ 0 h 2268362"/>
              <a:gd name="connsiteX1" fmla="*/ 3896086 w 3896086"/>
              <a:gd name="connsiteY1" fmla="*/ 1938162 h 2268362"/>
              <a:gd name="connsiteX2" fmla="*/ 0 w 3896086"/>
              <a:gd name="connsiteY2" fmla="*/ 2268362 h 2268362"/>
              <a:gd name="connsiteX3" fmla="*/ 0 w 3896086"/>
              <a:gd name="connsiteY3" fmla="*/ 0 h 2268362"/>
              <a:gd name="connsiteX0" fmla="*/ 0 w 4607286"/>
              <a:gd name="connsiteY0" fmla="*/ 0 h 2306462"/>
              <a:gd name="connsiteX1" fmla="*/ 4607286 w 4607286"/>
              <a:gd name="connsiteY1" fmla="*/ 2306462 h 2306462"/>
              <a:gd name="connsiteX2" fmla="*/ 0 w 4607286"/>
              <a:gd name="connsiteY2" fmla="*/ 2268362 h 2306462"/>
              <a:gd name="connsiteX3" fmla="*/ 0 w 4607286"/>
              <a:gd name="connsiteY3" fmla="*/ 0 h 2306462"/>
              <a:gd name="connsiteX0" fmla="*/ 12700 w 4619986"/>
              <a:gd name="connsiteY0" fmla="*/ 0 h 4262262"/>
              <a:gd name="connsiteX1" fmla="*/ 4619986 w 4619986"/>
              <a:gd name="connsiteY1" fmla="*/ 2306462 h 4262262"/>
              <a:gd name="connsiteX2" fmla="*/ 0 w 4619986"/>
              <a:gd name="connsiteY2" fmla="*/ 4262262 h 4262262"/>
              <a:gd name="connsiteX3" fmla="*/ 12700 w 4619986"/>
              <a:gd name="connsiteY3" fmla="*/ 0 h 426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9986" h="4262262">
                <a:moveTo>
                  <a:pt x="12700" y="0"/>
                </a:moveTo>
                <a:lnTo>
                  <a:pt x="4619986" y="2306462"/>
                </a:lnTo>
                <a:lnTo>
                  <a:pt x="0" y="4262262"/>
                </a:lnTo>
                <a:cubicBezTo>
                  <a:pt x="4233" y="2841508"/>
                  <a:pt x="8467" y="1420754"/>
                  <a:pt x="1270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2000">
                <a:schemeClr val="tx1"/>
              </a:gs>
              <a:gs pos="98000">
                <a:schemeClr val="accent1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Calibri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37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Quad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4" y="2213003"/>
            <a:ext cx="4228968" cy="2228368"/>
          </a:xfrm>
        </p:spPr>
        <p:txBody>
          <a:bodyPr lIns="0" tIns="0" rIns="0" bIns="0">
            <a:noAutofit/>
          </a:bodyPr>
          <a:lstStyle>
            <a:lvl1pPr marL="243450"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01916FA-D5D3-3649-805F-88EF80C0F8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579389"/>
            <a:ext cx="4228967" cy="495300"/>
          </a:xfr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100" b="0" i="0" spc="1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Unterzeile einfügen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38FCB7D0-646F-AF48-A2B8-12A09927B9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45736" y="1080001"/>
            <a:ext cx="4147439" cy="3361632"/>
          </a:xfrm>
          <a:solidFill>
            <a:schemeClr val="accent6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4228967" cy="4721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5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38FCB7D0-646F-AF48-A2B8-12A09927B9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0032" y="1080001"/>
            <a:ext cx="8643144" cy="3361632"/>
          </a:xfrm>
          <a:solidFill>
            <a:schemeClr val="accent6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06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6248DF6-2726-DD4A-A7E5-C91F48E303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825" y="1080000"/>
            <a:ext cx="4228967" cy="4721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13" name="SmartArt-Platzhalter 3">
            <a:extLst>
              <a:ext uri="{FF2B5EF4-FFF2-40B4-BE49-F238E27FC236}">
                <a16:creationId xmlns:a16="http://schemas.microsoft.com/office/drawing/2014/main" id="{55665241-B298-6C48-8846-F34E0522A230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250825" y="1739900"/>
            <a:ext cx="8642350" cy="27019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Klicken Sie auf das Symbol, um die SmartArt-Grafik hinzuzufügen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82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640241A6-D7C2-2D40-8F92-2599EC120160}"/>
              </a:ext>
            </a:extLst>
          </p:cNvPr>
          <p:cNvSpPr txBox="1">
            <a:spLocks/>
          </p:cNvSpPr>
          <p:nvPr userDrawn="1"/>
        </p:nvSpPr>
        <p:spPr>
          <a:xfrm>
            <a:off x="4135077" y="4678176"/>
            <a:ext cx="884237" cy="27196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Tx/>
              <a:buNone/>
              <a:defRPr sz="1000" b="0" i="0" kern="1200">
                <a:solidFill>
                  <a:srgbClr val="3C3C3B"/>
                </a:solidFill>
                <a:latin typeface="Meta OT" panose="020B0504030101020104" pitchFamily="34" charset="77"/>
                <a:ea typeface="+mn-ea"/>
                <a:cs typeface="+mn-cs"/>
              </a:defRPr>
            </a:lvl1pPr>
            <a:lvl2pPr marL="5143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2pPr>
            <a:lvl3pPr marL="7852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3pPr>
            <a:lvl4pPr marL="10561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90000"/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4pPr>
            <a:lvl5pPr marL="1327050" indent="-243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800" b="0" i="0" kern="1200">
                <a:solidFill>
                  <a:schemeClr val="tx1"/>
                </a:solidFill>
                <a:latin typeface="Meta OT" panose="020B0504030101020104" pitchFamily="34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E565D1A-C7ED-2741-8521-CA3C0FECAFC6}" type="slidenum">
              <a:rPr lang="de-DE" b="0" i="0" smtClean="0"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‹Nr.›</a:t>
            </a:fld>
            <a:endParaRPr lang="de-DE"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40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0825" y="1365774"/>
            <a:ext cx="7722401" cy="454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5" y="1979525"/>
            <a:ext cx="8642349" cy="2653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0113CA0-0DD7-9548-B4A8-43615A11C38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173175" y="238618"/>
            <a:ext cx="720000" cy="72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6E83AFE-0D76-C240-A33D-8D8C0966DBEB}"/>
              </a:ext>
            </a:extLst>
          </p:cNvPr>
          <p:cNvSpPr txBox="1"/>
          <p:nvPr userDrawn="1"/>
        </p:nvSpPr>
        <p:spPr>
          <a:xfrm>
            <a:off x="250825" y="4786476"/>
            <a:ext cx="3560456" cy="1538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="0" i="0" dirty="0">
                <a:solidFill>
                  <a:srgbClr val="3C3C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Präsentationstitel | Name des Verfassers | Datum einfügen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566813-E909-A142-B31F-03FCE51CCD4D}"/>
              </a:ext>
            </a:extLst>
          </p:cNvPr>
          <p:cNvSpPr txBox="1"/>
          <p:nvPr userDrawn="1"/>
        </p:nvSpPr>
        <p:spPr>
          <a:xfrm>
            <a:off x="6115050" y="4636168"/>
            <a:ext cx="278403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000" b="0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IG Metall</a:t>
            </a:r>
          </a:p>
          <a:p>
            <a:pPr algn="r"/>
            <a:r>
              <a:rPr lang="de-DE" sz="1000" b="1" i="0" kern="1200" dirty="0">
                <a:solidFill>
                  <a:srgbClr val="3C3C3B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Gliederung einfügen</a:t>
            </a:r>
          </a:p>
        </p:txBody>
      </p:sp>
    </p:spTree>
    <p:extLst>
      <p:ext uri="{BB962C8B-B14F-4D97-AF65-F5344CB8AC3E}">
        <p14:creationId xmlns:p14="http://schemas.microsoft.com/office/powerpoint/2010/main" val="25812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7" r:id="rId5"/>
    <p:sldLayoutId id="2147483675" r:id="rId6"/>
    <p:sldLayoutId id="2147483678" r:id="rId7"/>
    <p:sldLayoutId id="2147483676" r:id="rId8"/>
    <p:sldLayoutId id="2147483679" r:id="rId9"/>
    <p:sldLayoutId id="2147483674" r:id="rId10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b="1" i="0" kern="1200" cap="all" spc="0" baseline="0">
          <a:solidFill>
            <a:srgbClr val="E3051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243450" algn="l" defTabSz="685800" rtl="0" eaLnBrk="1" latinLnBrk="0" hangingPunct="1">
        <a:lnSpc>
          <a:spcPct val="90000"/>
        </a:lnSpc>
        <a:spcBef>
          <a:spcPts val="750"/>
        </a:spcBef>
        <a:buSzPct val="90000"/>
        <a:buFontTx/>
        <a:buBlip>
          <a:blip r:embed="rId13"/>
        </a:buBlip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3"/>
        </a:buBlip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852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3"/>
        </a:buBlip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56150" indent="-243450" algn="l" defTabSz="685800" rtl="0" eaLnBrk="1" latinLnBrk="0" hangingPunct="1">
        <a:lnSpc>
          <a:spcPct val="90000"/>
        </a:lnSpc>
        <a:spcBef>
          <a:spcPts val="375"/>
        </a:spcBef>
        <a:buSzPct val="90000"/>
        <a:buFontTx/>
        <a:buBlip>
          <a:blip r:embed="rId13"/>
        </a:buBlip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327050" indent="-243450" algn="l" defTabSz="685800" rtl="0" eaLnBrk="1" latinLnBrk="0" hangingPunct="1">
        <a:lnSpc>
          <a:spcPct val="90000"/>
        </a:lnSpc>
        <a:spcBef>
          <a:spcPts val="375"/>
        </a:spcBef>
        <a:buFontTx/>
        <a:buBlip>
          <a:blip r:embed="rId13"/>
        </a:buBlip>
        <a:defRPr sz="1800" b="0" i="0" kern="1200">
          <a:solidFill>
            <a:srgbClr val="3C3C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rgbClr val="3C3C3B"/>
          </a:solidFill>
          <a:latin typeface="Calibri" panose="02000503040000020004" pitchFamily="2" charset="0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146">
          <p15:clr>
            <a:srgbClr val="F26B43"/>
          </p15:clr>
        </p15:guide>
        <p15:guide id="6" orient="horz" pos="3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e.wikipedia.org/wiki/ENIAC" TargetMode="External"/><Relationship Id="rId4" Type="http://schemas.openxmlformats.org/officeDocument/2006/relationships/hyperlink" Target="https://de.wikipedia.org/wiki/Henrietta_Swan_Leavitt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7049A76-8C9D-F546-983F-F5C7AD638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2572649"/>
            <a:ext cx="6591039" cy="961628"/>
          </a:xfrm>
        </p:spPr>
        <p:txBody>
          <a:bodyPr/>
          <a:lstStyle/>
          <a:p>
            <a:r>
              <a:rPr lang="de-DE" b="0" dirty="0">
                <a:latin typeface="Calibri"/>
                <a:cs typeface="Calibri"/>
              </a:rPr>
              <a:t>Vergangenheit, Gegenwart und Zukunft künstlicher Intelligenz</a:t>
            </a:r>
            <a:endParaRPr lang="de-DE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245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7296F-3741-47D2-85F2-2C30AE4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8923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Praxisbeispiele aus dem Betrieb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A72A2-533A-4D61-8A9C-85F1E1134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34861"/>
            <a:ext cx="8642349" cy="2783716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6F3454-1B61-4712-9DB4-C98E13228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036968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Welche Assistenzsysteme und KIs sind bei euch im Einsatz?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02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4CFDB9-96DF-400E-9715-1874A325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88692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Betriebliches Beispiel</a:t>
            </a:r>
            <a:endParaRPr lang="de-DE" dirty="0"/>
          </a:p>
        </p:txBody>
      </p:sp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99A649C4-BB2C-4426-B599-B5E956FFF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9913" y="1644630"/>
            <a:ext cx="5224174" cy="277394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D0D76BC-C69C-4017-8DBD-895C70FB53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036968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Aqua Römer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369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7296F-3741-47D2-85F2-2C30AE4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8923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Künstliche Intelligenz im Betrieb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A72A2-533A-4D61-8A9C-85F1E1134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34861"/>
            <a:ext cx="8642349" cy="2783716"/>
          </a:xfrm>
        </p:spPr>
        <p:txBody>
          <a:bodyPr vert="horz" lIns="0" tIns="0" rIns="0" bIns="0" rtlCol="0" anchor="t">
            <a:normAutofit/>
          </a:bodyPr>
          <a:lstStyle/>
          <a:p>
            <a:pPr marL="280670" indent="-279400"/>
            <a:r>
              <a:rPr lang="de-DE" b="1" dirty="0">
                <a:latin typeface="Calibri"/>
                <a:cs typeface="Calibri"/>
              </a:rPr>
              <a:t>§ 90 BetrVG:</a:t>
            </a:r>
            <a:r>
              <a:rPr lang="de-DE" dirty="0">
                <a:latin typeface="Calibri"/>
                <a:cs typeface="Calibri"/>
              </a:rPr>
              <a:t> AG hat BR über Planung von Arbeitsverfahren/-abläufen sowie KI-Einsatz zu </a:t>
            </a:r>
            <a:r>
              <a:rPr lang="de-DE" i="1" dirty="0">
                <a:latin typeface="Calibri"/>
                <a:cs typeface="Calibri"/>
              </a:rPr>
              <a:t>unterrichten</a:t>
            </a:r>
            <a:r>
              <a:rPr lang="de-DE" dirty="0">
                <a:latin typeface="Calibri"/>
                <a:cs typeface="Calibri"/>
              </a:rPr>
              <a:t> und die Maßnahmen mit ihm zu </a:t>
            </a:r>
            <a:r>
              <a:rPr lang="de-DE" i="1" dirty="0">
                <a:latin typeface="Calibri"/>
                <a:cs typeface="Calibri"/>
              </a:rPr>
              <a:t>beraten</a:t>
            </a:r>
            <a:endParaRPr lang="de-DE" i="1" dirty="0"/>
          </a:p>
          <a:p>
            <a:pPr marL="280670" indent="-279400"/>
            <a:r>
              <a:rPr lang="de-DE" b="1" dirty="0">
                <a:latin typeface="Calibri"/>
                <a:cs typeface="Calibri"/>
              </a:rPr>
              <a:t>§ 96 Abs. 1 BetrVG: </a:t>
            </a:r>
            <a:r>
              <a:rPr lang="de-DE" dirty="0">
                <a:latin typeface="Calibri"/>
                <a:cs typeface="Calibri"/>
              </a:rPr>
              <a:t>Recht auf Ermittlung des Berufsbildungsbedarfs und Beratung in Fragen der Berufsbildung der AN</a:t>
            </a:r>
            <a:endParaRPr lang="de-DE" i="1" dirty="0">
              <a:latin typeface="Calibri"/>
              <a:cs typeface="Calibri"/>
            </a:endParaRPr>
          </a:p>
          <a:p>
            <a:pPr marL="280670" indent="-279400"/>
            <a:r>
              <a:rPr lang="de-DE" b="1" dirty="0">
                <a:latin typeface="Calibri"/>
                <a:cs typeface="Calibri"/>
              </a:rPr>
              <a:t>§ 97 Abs. 2 BetrVG: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i="1" dirty="0">
                <a:latin typeface="Calibri"/>
                <a:cs typeface="Calibri"/>
              </a:rPr>
              <a:t>Mitbestimmung</a:t>
            </a:r>
            <a:r>
              <a:rPr lang="de-DE" dirty="0">
                <a:latin typeface="Calibri"/>
                <a:cs typeface="Calibri"/>
              </a:rPr>
              <a:t>srecht des BR bei betrieblichen Berufsbildungsmaßnahmen, wenn durch Veränderungen Kenntnisse/Fähigkeiten der AN nicht mehr ausreichen</a:t>
            </a:r>
          </a:p>
          <a:p>
            <a:pPr marL="280670" indent="-279400"/>
            <a:r>
              <a:rPr lang="de-DE" b="1" dirty="0">
                <a:latin typeface="Calibri"/>
                <a:cs typeface="Calibri"/>
              </a:rPr>
              <a:t>§ 92 BetrVG:</a:t>
            </a:r>
            <a:r>
              <a:rPr lang="de-DE" dirty="0">
                <a:latin typeface="Calibri"/>
                <a:cs typeface="Calibri"/>
              </a:rPr>
              <a:t> Informations- und Beratungsrecht bei Personalplanung und personellen Maßnahmen</a:t>
            </a:r>
          </a:p>
          <a:p>
            <a:pPr marL="280670" indent="-279400"/>
            <a:endParaRPr lang="de-DE" dirty="0">
              <a:latin typeface="Calibri"/>
              <a:cs typeface="Calibri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6F3454-1B61-4712-9DB4-C98E13228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036968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Worauf sollte bei der Gestaltung des KI-Einsatzes geachtet werden?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69587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7296F-3741-47D2-85F2-2C30AE4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8923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Künstliche Intelligenz im Betrieb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A72A2-533A-4D61-8A9C-85F1E1134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34861"/>
            <a:ext cx="8642349" cy="2783716"/>
          </a:xfrm>
        </p:spPr>
        <p:txBody>
          <a:bodyPr vert="horz" lIns="0" tIns="0" rIns="0" bIns="0" rtlCol="0" anchor="t">
            <a:normAutofit/>
          </a:bodyPr>
          <a:lstStyle/>
          <a:p>
            <a:pPr marL="280670" indent="-279400"/>
            <a:r>
              <a:rPr lang="de-DE" b="1" dirty="0">
                <a:latin typeface="Calibri"/>
                <a:cs typeface="Calibri"/>
              </a:rPr>
              <a:t>§ 87 Abs. 1 Nr. 2 BetrVG: </a:t>
            </a:r>
            <a:r>
              <a:rPr lang="de-DE" dirty="0">
                <a:latin typeface="Calibri"/>
                <a:cs typeface="Calibri"/>
              </a:rPr>
              <a:t>Mitbestimmungsrecht bei Regelung der täglichen Arbeitszeit, der Pausen sowie der Verteilung der Arbeitszeit auf die einzelnen Wochentage</a:t>
            </a:r>
          </a:p>
          <a:p>
            <a:pPr marL="280670" indent="-279400"/>
            <a:r>
              <a:rPr lang="de-DE" b="1" dirty="0">
                <a:latin typeface="Calibri"/>
                <a:cs typeface="Calibri"/>
              </a:rPr>
              <a:t>§ 87 Abs. 1 Nr. 6 BetrVG:</a:t>
            </a:r>
            <a:r>
              <a:rPr lang="de-DE" dirty="0">
                <a:latin typeface="Calibri"/>
                <a:cs typeface="Calibri"/>
              </a:rPr>
              <a:t> Mitbestimmungsrecht bei der Einführung/Anwendung von technischen Einrichtungen, die dazu bestimmt sind, das Verhalten/die Leistung der AN zu überwachen (laut BAG reicht es, wenn die Einrichtungen überwachen </a:t>
            </a:r>
            <a:r>
              <a:rPr lang="de-DE" i="1" dirty="0">
                <a:latin typeface="Calibri"/>
                <a:cs typeface="Calibri"/>
              </a:rPr>
              <a:t>können</a:t>
            </a:r>
            <a:r>
              <a:rPr lang="de-DE" dirty="0">
                <a:latin typeface="Calibri"/>
                <a:cs typeface="Calibri"/>
              </a:rPr>
              <a:t>!)</a:t>
            </a:r>
          </a:p>
          <a:p>
            <a:pPr marL="280670" indent="-279400"/>
            <a:r>
              <a:rPr lang="de-DE" b="1" dirty="0">
                <a:latin typeface="Calibri"/>
                <a:cs typeface="Calibri"/>
              </a:rPr>
              <a:t>§ 87 Abs. 1 Nr. 14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b="1" dirty="0">
                <a:latin typeface="Calibri"/>
                <a:cs typeface="Calibri"/>
              </a:rPr>
              <a:t>BetrVG: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Mitbestimmungrecht</a:t>
            </a:r>
            <a:r>
              <a:rPr lang="de-DE" dirty="0">
                <a:latin typeface="Calibri"/>
                <a:cs typeface="Calibri"/>
              </a:rPr>
              <a:t> bei der Ausgestaltung mobiler Arbeit, die mittels Informations-/Kommunikationstechnik erbracht wird (Mitbestimmung beim "</a:t>
            </a:r>
            <a:r>
              <a:rPr lang="de-DE" i="1" dirty="0">
                <a:latin typeface="Calibri"/>
                <a:cs typeface="Calibri"/>
              </a:rPr>
              <a:t>wie</a:t>
            </a:r>
            <a:r>
              <a:rPr lang="de-DE" dirty="0">
                <a:latin typeface="Calibri"/>
                <a:cs typeface="Calibri"/>
              </a:rPr>
              <a:t>", nicht beim "</a:t>
            </a:r>
            <a:r>
              <a:rPr lang="de-DE" i="1" dirty="0">
                <a:latin typeface="Calibri"/>
                <a:cs typeface="Calibri"/>
              </a:rPr>
              <a:t>ob</a:t>
            </a:r>
            <a:r>
              <a:rPr lang="de-DE" dirty="0">
                <a:latin typeface="Calibri"/>
                <a:cs typeface="Calibri"/>
              </a:rPr>
              <a:t>")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6F3454-1B61-4712-9DB4-C98E13228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036968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Worauf sollte bei der Gestaltung des KI-Einsatzes geachtet werden?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4174635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37296F-3741-47D2-85F2-2C30AE4A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8923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Künstliche Intelligenz im Betrieb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0A72A2-533A-4D61-8A9C-85F1E1134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34861"/>
            <a:ext cx="8642349" cy="2783716"/>
          </a:xfrm>
        </p:spPr>
        <p:txBody>
          <a:bodyPr vert="horz" lIns="0" tIns="0" rIns="0" bIns="0" rtlCol="0" anchor="t">
            <a:normAutofit/>
          </a:bodyPr>
          <a:lstStyle/>
          <a:p>
            <a:pPr marL="280670" indent="-279400"/>
            <a:r>
              <a:rPr lang="de-DE" dirty="0">
                <a:latin typeface="Calibri"/>
                <a:cs typeface="Calibri"/>
              </a:rPr>
              <a:t>Grundsätzlich gilt: Je früher wir uns in den Veränderungsprozess einmischen, desto größer ist unser Handlungsspielraum</a:t>
            </a:r>
            <a:endParaRPr lang="en-US" dirty="0"/>
          </a:p>
          <a:p>
            <a:pPr marL="280670" indent="-279400"/>
            <a:r>
              <a:rPr lang="de-DE" dirty="0">
                <a:latin typeface="Calibri"/>
                <a:cs typeface="Calibri"/>
              </a:rPr>
              <a:t>Gute Gestaltung geht nur über eine Beteiligung der betroffenen Kolleginnen und Kollegen selbst – nehmt sie im Gestaltungsprozess mit und orientiert euch an ihren Wünschen, Hoffnungen und Sorgen</a:t>
            </a:r>
          </a:p>
          <a:p>
            <a:pPr marL="280670" indent="-279400"/>
            <a:r>
              <a:rPr lang="de-DE" dirty="0">
                <a:latin typeface="Calibri"/>
                <a:cs typeface="Calibri"/>
              </a:rPr>
              <a:t>Eine enge Abstimmung mit den Kolleginnen und Kollegen ist auch deshalb angesagt, weil Digitalisierung und Künstliche Intelligenz die Beschäftigten (Angestellte/Gewerbliche, IT/Montage) unterschiedlich treffen. Lösungen, die alle zufriedenstellen, können deshalb nur gemeinsam gefunden werden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6F3454-1B61-4712-9DB4-C98E13228F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1036968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Worauf sollte bei der Gestaltung des KI-Einsatzes geachtet werden?</a:t>
            </a: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536679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6CE01-0E52-41B0-9F31-8327AF450C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74DF2A-82D1-4534-A191-6BA373C8A3CB}"/>
              </a:ext>
            </a:extLst>
          </p:cNvPr>
          <p:cNvSpPr txBox="1"/>
          <p:nvPr/>
        </p:nvSpPr>
        <p:spPr>
          <a:xfrm>
            <a:off x="3200400" y="2343150"/>
            <a:ext cx="2743199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2350851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BE6538-9599-43F6-9A3C-D4145D10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0060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Einstieg</a:t>
            </a:r>
            <a:endParaRPr lang="de-DE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007752A6-7AD2-4BF4-B018-D50DF1D6A3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12295" y="1964151"/>
            <a:ext cx="2119409" cy="2119409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0DD0D7-C7FC-48F9-B4A3-E2B46AED88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825862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Wo kommt ihr mit Künstlicher Intelligenz in Berührung?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505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8D3A1-B013-4642-A898-77A64FD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81871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Schachtürke 1781</a:t>
            </a:r>
            <a:endParaRPr lang="de-DE" dirty="0"/>
          </a:p>
        </p:txBody>
      </p:sp>
      <p:pic>
        <p:nvPicPr>
          <p:cNvPr id="5" name="Grafik 5" descr="Ein Bild, das Text, Strichzeichnung enthält.&#10;&#10;Beschreibung automatisch generiert.">
            <a:extLst>
              <a:ext uri="{FF2B5EF4-FFF2-40B4-BE49-F238E27FC236}">
                <a16:creationId xmlns:a16="http://schemas.microsoft.com/office/drawing/2014/main" id="{3F48F631-2D89-4F28-94F0-BEE67C09D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7169" y="1077341"/>
            <a:ext cx="2302351" cy="3311676"/>
          </a:xfrm>
        </p:spPr>
      </p:pic>
      <p:pic>
        <p:nvPicPr>
          <p:cNvPr id="6" name="Grafik 6" descr="Ein Bild, das Text, draußen, Käfig enthält.&#10;&#10;Beschreibung automatisch generiert.">
            <a:extLst>
              <a:ext uri="{FF2B5EF4-FFF2-40B4-BE49-F238E27FC236}">
                <a16:creationId xmlns:a16="http://schemas.microsoft.com/office/drawing/2014/main" id="{D0AB0432-E42C-4167-BAC0-6C8E075DD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83" y="1039382"/>
            <a:ext cx="3965027" cy="33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8D3A1-B013-4642-A898-77A64FD4D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81871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Schachtürke 1781</a:t>
            </a:r>
            <a:endParaRPr lang="de-DE" dirty="0"/>
          </a:p>
        </p:txBody>
      </p:sp>
      <p:pic>
        <p:nvPicPr>
          <p:cNvPr id="5" name="Grafik 5" descr="Ein Bild, das Text, Strichzeichnung enthält.&#10;&#10;Beschreibung automatisch generiert.">
            <a:extLst>
              <a:ext uri="{FF2B5EF4-FFF2-40B4-BE49-F238E27FC236}">
                <a16:creationId xmlns:a16="http://schemas.microsoft.com/office/drawing/2014/main" id="{3F48F631-2D89-4F28-94F0-BEE67C09D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7169" y="1077341"/>
            <a:ext cx="2302351" cy="3311676"/>
          </a:xfrm>
        </p:spPr>
      </p:pic>
      <p:pic>
        <p:nvPicPr>
          <p:cNvPr id="3" name="Grafik 3" descr="Ein Bild, das Text, Person enthält.&#10;&#10;Beschreibung automatisch generiert.">
            <a:extLst>
              <a:ext uri="{FF2B5EF4-FFF2-40B4-BE49-F238E27FC236}">
                <a16:creationId xmlns:a16="http://schemas.microsoft.com/office/drawing/2014/main" id="{0C7CB28F-EA66-49B3-A743-09B80A78B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7650" y="992469"/>
            <a:ext cx="3817225" cy="34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1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6FD852-FD9E-4E47-B26B-C4430615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98462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Menschliche Computer</a:t>
            </a:r>
            <a:endParaRPr lang="de-DE" dirty="0"/>
          </a:p>
        </p:txBody>
      </p:sp>
      <p:pic>
        <p:nvPicPr>
          <p:cNvPr id="5" name="Grafik 5" descr="Ein Bild, das Text, Person, drinnen, darstellend enthält.&#10;&#10;Beschreibung automatisch generiert.">
            <a:extLst>
              <a:ext uri="{FF2B5EF4-FFF2-40B4-BE49-F238E27FC236}">
                <a16:creationId xmlns:a16="http://schemas.microsoft.com/office/drawing/2014/main" id="{86896BAE-3941-478F-A849-B2B7C615C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6780" y="1234323"/>
            <a:ext cx="4056287" cy="3174485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089A004-D4B7-461E-8BBC-193EEAF67A2A}"/>
              </a:ext>
            </a:extLst>
          </p:cNvPr>
          <p:cNvSpPr txBox="1"/>
          <p:nvPr/>
        </p:nvSpPr>
        <p:spPr>
          <a:xfrm>
            <a:off x="5037015" y="1234342"/>
            <a:ext cx="360289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Menschen, die mathematische Berechnungen anstellen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cs typeface="Calibri"/>
              </a:rPr>
              <a:t>Mary Edwards, 1780 – 1815 Berechnungen auf See zu Navigationszwecken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  <a:hlinkClick r:id="rId4"/>
              </a:rPr>
              <a:t>Henrietta Swan Leavitt</a:t>
            </a:r>
            <a:r>
              <a:rPr lang="de-DE" dirty="0">
                <a:ea typeface="+mn-lt"/>
                <a:cs typeface="+mn-lt"/>
              </a:rPr>
              <a:t>, 1893, astronomische Berechnungen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ea typeface="+mn-lt"/>
                <a:cs typeface="+mn-lt"/>
              </a:rPr>
              <a:t>Die sechs Personen, die den </a:t>
            </a:r>
            <a:r>
              <a:rPr lang="de-DE" dirty="0">
                <a:ea typeface="+mn-lt"/>
                <a:cs typeface="+mn-lt"/>
                <a:hlinkClick r:id="rId5"/>
              </a:rPr>
              <a:t>ENIAC</a:t>
            </a:r>
            <a:r>
              <a:rPr lang="de-DE" dirty="0">
                <a:ea typeface="+mn-lt"/>
                <a:cs typeface="+mn-lt"/>
              </a:rPr>
              <a:t> programmierten, den ersten programmierbaren Universalcomputer, stammten aus einer Abteilung menschlicher Computer und waren sämtlich weiblich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066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15B7B0-6F0A-44DD-B845-D72544A7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9154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Turing Test</a:t>
            </a:r>
            <a:endParaRPr lang="de-DE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8E9B8CEB-842B-41D0-8031-4E6429DCA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1028" y="1517630"/>
            <a:ext cx="2202864" cy="2822793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8F1B3E-6595-462D-8D54-624710398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870891"/>
            <a:ext cx="8642349" cy="495300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Das Gedankenexperiment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30F24D3-9D5D-4E0D-884C-523487D863E3}"/>
              </a:ext>
            </a:extLst>
          </p:cNvPr>
          <p:cNvSpPr txBox="1"/>
          <p:nvPr/>
        </p:nvSpPr>
        <p:spPr>
          <a:xfrm>
            <a:off x="3659554" y="1517650"/>
            <a:ext cx="4775199" cy="11310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›Jede Maschine, die schlau genug ist, den </a:t>
            </a:r>
            <a:r>
              <a:rPr lang="de-DE" b="1" dirty="0">
                <a:ea typeface="+mn-lt"/>
                <a:cs typeface="+mn-lt"/>
              </a:rPr>
              <a:t>Turing</a:t>
            </a:r>
            <a:r>
              <a:rPr lang="de-DE" dirty="0">
                <a:ea typeface="+mn-lt"/>
                <a:cs typeface="+mn-lt"/>
              </a:rPr>
              <a:t>-Test zu bestehen, könnte auch schlau genug sein, ihn nicht zu bestehen.‹ (</a:t>
            </a:r>
            <a:r>
              <a:rPr lang="de-DE" dirty="0" err="1">
                <a:ea typeface="+mn-lt"/>
                <a:cs typeface="+mn-lt"/>
              </a:rPr>
              <a:t>Qualityland</a:t>
            </a:r>
            <a:r>
              <a:rPr lang="de-DE" dirty="0">
                <a:ea typeface="+mn-lt"/>
                <a:cs typeface="+mn-lt"/>
              </a:rPr>
              <a:t>, Marc Uwe Kling)</a:t>
            </a:r>
            <a:endParaRPr lang="de-DE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786238F-8D24-4A4B-A6A7-E59D7AFBC85D}"/>
              </a:ext>
            </a:extLst>
          </p:cNvPr>
          <p:cNvSpPr txBox="1"/>
          <p:nvPr/>
        </p:nvSpPr>
        <p:spPr>
          <a:xfrm>
            <a:off x="3661996" y="234070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1800" dirty="0"/>
              <a:t>Weizenbaums Eliza</a:t>
            </a:r>
            <a:endParaRPr lang="de-DE" sz="1800">
              <a:cs typeface="Calibri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2740895-C85B-4517-9998-B6397714AE0B}"/>
              </a:ext>
            </a:extLst>
          </p:cNvPr>
          <p:cNvSpPr txBox="1"/>
          <p:nvPr/>
        </p:nvSpPr>
        <p:spPr>
          <a:xfrm>
            <a:off x="3658333" y="2869467"/>
            <a:ext cx="4604237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dirty="0">
                <a:ea typeface="+mn-lt"/>
                <a:cs typeface="+mn-lt"/>
              </a:rPr>
              <a:t>Benutzer: „Ich habe ein Problem mit meinem Vater.“</a:t>
            </a:r>
            <a:endParaRPr lang="de-DE" dirty="0"/>
          </a:p>
          <a:p>
            <a:r>
              <a:rPr lang="de-DE" dirty="0">
                <a:ea typeface="+mn-lt"/>
                <a:cs typeface="+mn-lt"/>
              </a:rPr>
              <a:t>ELIZA: „Erzählen Sie mir mehr über Ihre Familie!“</a:t>
            </a:r>
            <a:endParaRPr lang="de-DE" dirty="0"/>
          </a:p>
          <a:p>
            <a:pPr algn="l"/>
            <a:endParaRPr lang="de-D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55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68883-0455-436E-9ADA-8E3336D8B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8923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Deep Blue – Bezwang 1996 den Schachweltmeister</a:t>
            </a:r>
            <a:endParaRPr lang="de-DE" dirty="0"/>
          </a:p>
        </p:txBody>
      </p:sp>
      <p:pic>
        <p:nvPicPr>
          <p:cNvPr id="5" name="Grafik 5" descr="Ein Bild, das Text, drinnen, Computer enthält.&#10;&#10;Beschreibung automatisch generiert.">
            <a:extLst>
              <a:ext uri="{FF2B5EF4-FFF2-40B4-BE49-F238E27FC236}">
                <a16:creationId xmlns:a16="http://schemas.microsoft.com/office/drawing/2014/main" id="{9FF79491-D683-433C-AFFA-48B36F692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859" y="1513891"/>
            <a:ext cx="1866002" cy="2806994"/>
          </a:xfr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13AB9FB0-B06C-4EA4-BE5A-C4647E48E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322" y="1632867"/>
            <a:ext cx="3975496" cy="256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9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A13B3-8763-4EC6-A02F-DA52EAEA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9154"/>
            <a:ext cx="8642349" cy="454025"/>
          </a:xfrm>
        </p:spPr>
        <p:txBody>
          <a:bodyPr/>
          <a:lstStyle/>
          <a:p>
            <a:r>
              <a:rPr lang="de-DE" dirty="0">
                <a:latin typeface="Calibri"/>
                <a:cs typeface="Calibri"/>
              </a:rPr>
              <a:t>Maschinelles lernen</a:t>
            </a:r>
            <a:endParaRPr lang="de-DE" dirty="0"/>
          </a:p>
        </p:txBody>
      </p:sp>
      <p:pic>
        <p:nvPicPr>
          <p:cNvPr id="5" name="Grafik 5" descr="Ein Bild, das Text enthält.&#10;&#10;Beschreibung automatisch generiert.">
            <a:extLst>
              <a:ext uri="{FF2B5EF4-FFF2-40B4-BE49-F238E27FC236}">
                <a16:creationId xmlns:a16="http://schemas.microsoft.com/office/drawing/2014/main" id="{60598009-7F08-4253-9159-53C4DF3AF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177" y="1288053"/>
            <a:ext cx="4963067" cy="301817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69B7E77-7699-464F-A116-81694A438429}"/>
              </a:ext>
            </a:extLst>
          </p:cNvPr>
          <p:cNvSpPr txBox="1"/>
          <p:nvPr/>
        </p:nvSpPr>
        <p:spPr>
          <a:xfrm>
            <a:off x="5759938" y="1415073"/>
            <a:ext cx="2743199" cy="715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de-DE" dirty="0"/>
              <a:t>Wahrscheinlichkeiten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cs typeface="Calibri"/>
              </a:rPr>
              <a:t>Big Data</a:t>
            </a:r>
          </a:p>
          <a:p>
            <a:pPr marL="285750" indent="-285750">
              <a:buFont typeface="Arial"/>
              <a:buChar char="•"/>
            </a:pPr>
            <a:r>
              <a:rPr lang="de-DE" dirty="0">
                <a:cs typeface="Calibri"/>
              </a:rPr>
              <a:t>Muster</a:t>
            </a:r>
          </a:p>
        </p:txBody>
      </p:sp>
    </p:spTree>
    <p:extLst>
      <p:ext uri="{BB962C8B-B14F-4D97-AF65-F5344CB8AC3E}">
        <p14:creationId xmlns:p14="http://schemas.microsoft.com/office/powerpoint/2010/main" val="415254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16B3-6556-4708-973C-C198E5D19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6328"/>
            <a:ext cx="8642349" cy="454025"/>
          </a:xfrm>
        </p:spPr>
        <p:txBody>
          <a:bodyPr/>
          <a:lstStyle/>
          <a:p>
            <a:r>
              <a:rPr lang="en-US" dirty="0" err="1">
                <a:latin typeface="Calibri"/>
                <a:cs typeface="Calibri"/>
              </a:rPr>
              <a:t>Wieviel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Intelligenz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ist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wirklich</a:t>
            </a:r>
            <a:r>
              <a:rPr lang="en-US" dirty="0">
                <a:latin typeface="Calibri"/>
                <a:cs typeface="Calibri"/>
              </a:rPr>
              <a:t> in KI?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22E53-7E0A-4DF3-954D-2D1CF970A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459778"/>
            <a:ext cx="8642349" cy="3173111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280670" indent="-279400"/>
            <a:r>
              <a:rPr lang="en-US" dirty="0" err="1">
                <a:latin typeface="Calibri"/>
                <a:cs typeface="Calibri"/>
              </a:rPr>
              <a:t>Beispiele</a:t>
            </a:r>
            <a:r>
              <a:rPr lang="en-US" dirty="0">
                <a:latin typeface="Calibri"/>
                <a:cs typeface="Calibri"/>
              </a:rPr>
              <a:t>: KI </a:t>
            </a:r>
            <a:r>
              <a:rPr lang="en-US" dirty="0" err="1">
                <a:latin typeface="Calibri"/>
                <a:cs typeface="Calibri"/>
              </a:rPr>
              <a:t>gesteuerte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Zahnbürsten</a:t>
            </a:r>
            <a:r>
              <a:rPr lang="en-US" dirty="0">
                <a:latin typeface="Calibri"/>
                <a:cs typeface="Calibri"/>
              </a:rPr>
              <a:t>, </a:t>
            </a:r>
            <a:r>
              <a:rPr lang="en-US" dirty="0" err="1">
                <a:latin typeface="Calibri"/>
                <a:cs typeface="Calibri"/>
              </a:rPr>
              <a:t>Selbstfahrende</a:t>
            </a:r>
            <a:r>
              <a:rPr lang="en-US" dirty="0">
                <a:latin typeface="Calibri"/>
                <a:cs typeface="Calibri"/>
              </a:rPr>
              <a:t> Autos, Roboter-</a:t>
            </a:r>
            <a:r>
              <a:rPr lang="en-US" dirty="0" err="1">
                <a:latin typeface="Calibri"/>
                <a:cs typeface="Calibri"/>
              </a:rPr>
              <a:t>Journalisten</a:t>
            </a:r>
            <a:endParaRPr lang="en-US" dirty="0">
              <a:latin typeface="Calibri"/>
              <a:cs typeface="Calibri"/>
            </a:endParaRPr>
          </a:p>
          <a:p>
            <a:pPr marL="280670" indent="-279400"/>
            <a:r>
              <a:rPr lang="en-US" dirty="0">
                <a:latin typeface="Calibri"/>
                <a:cs typeface="Calibri"/>
              </a:rPr>
              <a:t>2017: Aus </a:t>
            </a:r>
            <a:r>
              <a:rPr lang="en-US" dirty="0" err="1">
                <a:latin typeface="Calibri"/>
                <a:cs typeface="Calibri"/>
              </a:rPr>
              <a:t>Studiendaten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sollen</a:t>
            </a:r>
            <a:r>
              <a:rPr lang="en-US" dirty="0">
                <a:latin typeface="Calibri"/>
                <a:cs typeface="Calibri"/>
              </a:rPr>
              <a:t> die </a:t>
            </a:r>
            <a:r>
              <a:rPr lang="en-US" dirty="0" err="1">
                <a:latin typeface="Calibri"/>
                <a:cs typeface="Calibri"/>
              </a:rPr>
              <a:t>Zukunftschancen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benachteiligter</a:t>
            </a:r>
            <a:r>
              <a:rPr lang="en-US" dirty="0">
                <a:latin typeface="Calibri"/>
                <a:cs typeface="Calibri"/>
              </a:rPr>
              <a:t> Kinder </a:t>
            </a:r>
            <a:r>
              <a:rPr lang="en-US" dirty="0" err="1">
                <a:latin typeface="Calibri"/>
                <a:cs typeface="Calibri"/>
              </a:rPr>
              <a:t>vorausgesagt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werden</a:t>
            </a:r>
            <a:r>
              <a:rPr lang="en-US" dirty="0">
                <a:latin typeface="Calibri"/>
                <a:cs typeface="Calibri"/>
              </a:rPr>
              <a:t> -&gt; Trotz solider </a:t>
            </a:r>
            <a:r>
              <a:rPr lang="en-US" dirty="0" err="1">
                <a:latin typeface="Calibri"/>
                <a:cs typeface="Calibri"/>
              </a:rPr>
              <a:t>Datenbasis</a:t>
            </a:r>
            <a:r>
              <a:rPr lang="en-US" dirty="0">
                <a:latin typeface="Calibri"/>
                <a:cs typeface="Calibri"/>
              </a:rPr>
              <a:t> und </a:t>
            </a:r>
            <a:r>
              <a:rPr lang="en-US" dirty="0" err="1">
                <a:latin typeface="Calibri"/>
                <a:cs typeface="Calibri"/>
              </a:rPr>
              <a:t>neuester</a:t>
            </a:r>
            <a:r>
              <a:rPr lang="en-US" dirty="0">
                <a:latin typeface="Calibri"/>
                <a:cs typeface="Calibri"/>
              </a:rPr>
              <a:t> Technologie </a:t>
            </a:r>
            <a:r>
              <a:rPr lang="en-US" dirty="0" err="1">
                <a:latin typeface="Calibri"/>
                <a:cs typeface="Calibri"/>
              </a:rPr>
              <a:t>maschinellen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Lernens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gescheitert</a:t>
            </a:r>
            <a:endParaRPr lang="en-US" dirty="0" err="1"/>
          </a:p>
          <a:p>
            <a:pPr marL="280670" indent="-279400">
              <a:buChar char="•"/>
            </a:pPr>
            <a:r>
              <a:rPr lang="en-US" dirty="0">
                <a:latin typeface="Calibri"/>
                <a:cs typeface="Calibri"/>
              </a:rPr>
              <a:t>Software </a:t>
            </a:r>
            <a:r>
              <a:rPr lang="en-US" dirty="0" err="1">
                <a:latin typeface="Calibri"/>
                <a:cs typeface="Calibri"/>
              </a:rPr>
              <a:t>wird</a:t>
            </a:r>
            <a:r>
              <a:rPr lang="en-US" dirty="0">
                <a:latin typeface="Calibri"/>
                <a:cs typeface="Calibri"/>
              </a:rPr>
              <a:t> „</a:t>
            </a:r>
            <a:r>
              <a:rPr lang="en-US" dirty="0" err="1">
                <a:latin typeface="Calibri"/>
                <a:cs typeface="Calibri"/>
              </a:rPr>
              <a:t>unpassenderweise</a:t>
            </a:r>
            <a:r>
              <a:rPr lang="en-US" dirty="0">
                <a:latin typeface="Calibri"/>
                <a:cs typeface="Calibri"/>
              </a:rPr>
              <a:t> für </a:t>
            </a:r>
            <a:r>
              <a:rPr lang="en-US" dirty="0" err="1">
                <a:latin typeface="Calibri"/>
                <a:cs typeface="Calibri"/>
              </a:rPr>
              <a:t>Probleme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eingesetzt</a:t>
            </a:r>
            <a:r>
              <a:rPr lang="en-US" dirty="0">
                <a:latin typeface="Calibri"/>
                <a:cs typeface="Calibri"/>
              </a:rPr>
              <a:t>, die </a:t>
            </a:r>
            <a:r>
              <a:rPr lang="en-US" dirty="0" err="1">
                <a:latin typeface="Calibri"/>
                <a:cs typeface="Calibri"/>
              </a:rPr>
              <a:t>sie</a:t>
            </a:r>
            <a:r>
              <a:rPr lang="en-US" dirty="0">
                <a:latin typeface="Calibri"/>
                <a:cs typeface="Calibri"/>
              </a:rPr>
              <a:t> gar </a:t>
            </a:r>
            <a:r>
              <a:rPr lang="en-US" dirty="0" err="1">
                <a:latin typeface="Calibri"/>
                <a:cs typeface="Calibri"/>
              </a:rPr>
              <a:t>nicht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lösen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kann</a:t>
            </a:r>
            <a:r>
              <a:rPr lang="en-US" dirty="0">
                <a:latin typeface="Calibri"/>
                <a:cs typeface="Calibri"/>
              </a:rPr>
              <a:t>“ (</a:t>
            </a:r>
            <a:r>
              <a:rPr lang="en-US" dirty="0" err="1">
                <a:latin typeface="Calibri"/>
                <a:cs typeface="Calibri"/>
              </a:rPr>
              <a:t>Adeba</a:t>
            </a:r>
            <a:r>
              <a:rPr lang="en-US" dirty="0">
                <a:latin typeface="Calibri"/>
                <a:cs typeface="Calibri"/>
              </a:rPr>
              <a:t> Birhane, Cheap AI)</a:t>
            </a:r>
          </a:p>
          <a:p>
            <a:pPr marL="280670" indent="-279400">
              <a:buChar char="•"/>
            </a:pPr>
            <a:r>
              <a:rPr lang="en-US" dirty="0">
                <a:latin typeface="Calibri"/>
                <a:cs typeface="Calibri"/>
              </a:rPr>
              <a:t>Opfer </a:t>
            </a:r>
            <a:r>
              <a:rPr lang="en-US" dirty="0" err="1">
                <a:latin typeface="Calibri"/>
                <a:cs typeface="Calibri"/>
              </a:rPr>
              <a:t>dieser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halbgaren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Ansätze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sind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häufig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sozial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Schwache</a:t>
            </a:r>
            <a:r>
              <a:rPr lang="en-US" dirty="0">
                <a:latin typeface="Calibri"/>
                <a:cs typeface="Calibri"/>
              </a:rPr>
              <a:t> und </a:t>
            </a:r>
            <a:r>
              <a:rPr lang="en-US" dirty="0" err="1">
                <a:latin typeface="Calibri"/>
                <a:cs typeface="Calibri"/>
              </a:rPr>
              <a:t>Angehörige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ethnischer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Minderheiten</a:t>
            </a:r>
            <a:r>
              <a:rPr lang="en-US" dirty="0">
                <a:latin typeface="Calibri"/>
                <a:cs typeface="Calibri"/>
              </a:rPr>
              <a:t> (</a:t>
            </a:r>
            <a:r>
              <a:rPr lang="en-US" dirty="0" err="1">
                <a:latin typeface="Calibri"/>
                <a:cs typeface="Calibri"/>
              </a:rPr>
              <a:t>Beispiel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Gesichtserkennung</a:t>
            </a:r>
            <a:r>
              <a:rPr lang="en-US" dirty="0">
                <a:latin typeface="Calibri"/>
                <a:cs typeface="Calibri"/>
              </a:rPr>
              <a:t>)</a:t>
            </a:r>
          </a:p>
          <a:p>
            <a:pPr marL="280670" indent="-279400">
              <a:buChar char="•"/>
            </a:pPr>
            <a:r>
              <a:rPr lang="en-US" dirty="0">
                <a:latin typeface="Calibri"/>
                <a:cs typeface="Calibri"/>
              </a:rPr>
              <a:t>Problem: </a:t>
            </a:r>
            <a:r>
              <a:rPr lang="en-US" dirty="0" err="1">
                <a:latin typeface="Calibri"/>
                <a:cs typeface="Calibri"/>
              </a:rPr>
              <a:t>widersprüchlichen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Identitäten</a:t>
            </a:r>
            <a:r>
              <a:rPr lang="en-US" dirty="0">
                <a:latin typeface="Calibri"/>
                <a:cs typeface="Calibri"/>
              </a:rPr>
              <a:t> von Menschen in </a:t>
            </a:r>
            <a:r>
              <a:rPr lang="en-US" dirty="0" err="1">
                <a:latin typeface="Calibri"/>
                <a:cs typeface="Calibri"/>
              </a:rPr>
              <a:t>einfache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Klassifikationen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packen</a:t>
            </a:r>
            <a:endParaRPr lang="en-US" dirty="0">
              <a:latin typeface="Calibri"/>
              <a:cs typeface="Calibri"/>
            </a:endParaRPr>
          </a:p>
          <a:p>
            <a:pPr marL="280670" indent="-279400">
              <a:buChar char="•"/>
            </a:pPr>
            <a:r>
              <a:rPr lang="en-US" dirty="0" err="1">
                <a:latin typeface="Calibri"/>
                <a:cs typeface="Calibri"/>
              </a:rPr>
              <a:t>Automatisierte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Entscheidungen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seien</a:t>
            </a:r>
            <a:r>
              <a:rPr lang="en-US" dirty="0">
                <a:latin typeface="Calibri"/>
                <a:cs typeface="Calibri"/>
              </a:rPr>
              <a:t> „</a:t>
            </a:r>
            <a:r>
              <a:rPr lang="en-US" dirty="0" err="1">
                <a:latin typeface="Calibri"/>
                <a:cs typeface="Calibri"/>
              </a:rPr>
              <a:t>schwierig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zu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prüfen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zu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gewichten</a:t>
            </a:r>
            <a:r>
              <a:rPr lang="en-US" dirty="0">
                <a:latin typeface="Calibri"/>
                <a:cs typeface="Calibri"/>
              </a:rPr>
              <a:t>, und </a:t>
            </a:r>
            <a:r>
              <a:rPr lang="en-US" dirty="0" err="1">
                <a:latin typeface="Calibri"/>
                <a:cs typeface="Calibri"/>
              </a:rPr>
              <a:t>zu</a:t>
            </a:r>
            <a:r>
              <a:rPr lang="en-US" dirty="0">
                <a:latin typeface="Calibri"/>
                <a:cs typeface="Calibri"/>
              </a:rPr>
              <a:t> verstehen, </a:t>
            </a:r>
            <a:r>
              <a:rPr lang="en-US" dirty="0" err="1">
                <a:latin typeface="Calibri"/>
                <a:cs typeface="Calibri"/>
              </a:rPr>
              <a:t>sogar</a:t>
            </a:r>
            <a:r>
              <a:rPr lang="en-US" dirty="0">
                <a:latin typeface="Calibri"/>
                <a:cs typeface="Calibri"/>
              </a:rPr>
              <a:t> für die </a:t>
            </a:r>
            <a:r>
              <a:rPr lang="en-US" dirty="0" err="1">
                <a:latin typeface="Calibri"/>
                <a:cs typeface="Calibri"/>
              </a:rPr>
              <a:t>Entwickler:innen</a:t>
            </a:r>
            <a:endParaRPr lang="en-US" dirty="0">
              <a:latin typeface="Calibri"/>
              <a:cs typeface="Calibri"/>
            </a:endParaRPr>
          </a:p>
          <a:p>
            <a:pPr marL="280670" indent="-279400">
              <a:buChar char="•"/>
            </a:pPr>
            <a:r>
              <a:rPr lang="en-US" dirty="0">
                <a:latin typeface="Calibri"/>
                <a:cs typeface="Calibri"/>
              </a:rPr>
              <a:t>KI Definition </a:t>
            </a:r>
            <a:r>
              <a:rPr lang="en-US" dirty="0" err="1">
                <a:latin typeface="Calibri"/>
                <a:cs typeface="Calibri"/>
              </a:rPr>
              <a:t>heute</a:t>
            </a:r>
            <a:r>
              <a:rPr lang="en-US" dirty="0">
                <a:latin typeface="Calibri"/>
                <a:cs typeface="Calibri"/>
              </a:rPr>
              <a:t>: Eine </a:t>
            </a:r>
            <a:r>
              <a:rPr lang="en-US" dirty="0" err="1">
                <a:latin typeface="Calibri"/>
                <a:cs typeface="Calibri"/>
              </a:rPr>
              <a:t>mathematische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Methodn</a:t>
            </a:r>
            <a:r>
              <a:rPr lang="en-US" dirty="0">
                <a:latin typeface="Calibri"/>
                <a:cs typeface="Calibri"/>
              </a:rPr>
              <a:t>, um Muster in </a:t>
            </a:r>
            <a:r>
              <a:rPr lang="en-US" dirty="0" err="1">
                <a:latin typeface="Calibri"/>
                <a:cs typeface="Calibri"/>
              </a:rPr>
              <a:t>Datensätzen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zu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finden</a:t>
            </a:r>
            <a:r>
              <a:rPr lang="en-US" dirty="0">
                <a:latin typeface="Calibri"/>
                <a:cs typeface="Calibri"/>
              </a:rPr>
              <a:t>, also </a:t>
            </a:r>
            <a:r>
              <a:rPr lang="en-US" dirty="0" err="1">
                <a:latin typeface="Calibri"/>
                <a:cs typeface="Calibri"/>
              </a:rPr>
              <a:t>ein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anderes</a:t>
            </a:r>
            <a:r>
              <a:rPr lang="en-US" dirty="0">
                <a:latin typeface="Calibri"/>
                <a:cs typeface="Calibri"/>
              </a:rPr>
              <a:t> Wort für </a:t>
            </a:r>
            <a:r>
              <a:rPr lang="en-US" dirty="0" err="1">
                <a:latin typeface="Calibri"/>
                <a:cs typeface="Calibri"/>
              </a:rPr>
              <a:t>Statistik</a:t>
            </a:r>
            <a:r>
              <a:rPr lang="en-US" dirty="0">
                <a:latin typeface="Calibri"/>
                <a:cs typeface="Calibri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D9190-53AD-4548-8265-2A80230206CB}"/>
              </a:ext>
            </a:extLst>
          </p:cNvPr>
          <p:cNvSpPr txBox="1"/>
          <p:nvPr/>
        </p:nvSpPr>
        <p:spPr>
          <a:xfrm>
            <a:off x="200025" y="985837"/>
            <a:ext cx="5609629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cs typeface="Calibri"/>
              </a:rPr>
              <a:t>Für </a:t>
            </a:r>
            <a:r>
              <a:rPr lang="en-US" b="1" dirty="0" err="1">
                <a:cs typeface="Calibri"/>
              </a:rPr>
              <a:t>jedes</a:t>
            </a:r>
            <a:r>
              <a:rPr lang="en-US" b="1" dirty="0">
                <a:cs typeface="Calibri"/>
              </a:rPr>
              <a:t> Problem </a:t>
            </a:r>
            <a:r>
              <a:rPr lang="en-US" b="1" dirty="0" err="1">
                <a:cs typeface="Calibri"/>
              </a:rPr>
              <a:t>gibt</a:t>
            </a:r>
            <a:r>
              <a:rPr lang="en-US" b="1" dirty="0">
                <a:cs typeface="Calibri"/>
              </a:rPr>
              <a:t> es </a:t>
            </a:r>
            <a:r>
              <a:rPr lang="en-US" b="1" dirty="0" err="1">
                <a:cs typeface="Calibri"/>
              </a:rPr>
              <a:t>eine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technische</a:t>
            </a:r>
            <a:r>
              <a:rPr lang="en-US" b="1" dirty="0">
                <a:cs typeface="Calibri"/>
              </a:rPr>
              <a:t> </a:t>
            </a:r>
            <a:r>
              <a:rPr lang="en-US" b="1" dirty="0" err="1">
                <a:cs typeface="Calibri"/>
              </a:rPr>
              <a:t>Lösung</a:t>
            </a:r>
            <a:r>
              <a:rPr lang="en-US" b="1" dirty="0">
                <a:cs typeface="Calibri"/>
              </a:rPr>
              <a:t> (</a:t>
            </a:r>
            <a:r>
              <a:rPr lang="en-US" b="1" dirty="0" err="1">
                <a:cs typeface="Calibri"/>
              </a:rPr>
              <a:t>Technokratie</a:t>
            </a:r>
            <a:r>
              <a:rPr lang="en-US" b="1" dirty="0"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9106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IG Metall Farben">
      <a:dk1>
        <a:srgbClr val="E2051A"/>
      </a:dk1>
      <a:lt1>
        <a:srgbClr val="FFFFFF"/>
      </a:lt1>
      <a:dk2>
        <a:srgbClr val="646363"/>
      </a:dk2>
      <a:lt2>
        <a:srgbClr val="FFFFFF"/>
      </a:lt2>
      <a:accent1>
        <a:srgbClr val="8F2C33"/>
      </a:accent1>
      <a:accent2>
        <a:srgbClr val="EAB500"/>
      </a:accent2>
      <a:accent3>
        <a:srgbClr val="2F80AB"/>
      </a:accent3>
      <a:accent4>
        <a:srgbClr val="5B9945"/>
      </a:accent4>
      <a:accent5>
        <a:srgbClr val="646363"/>
      </a:accent5>
      <a:accent6>
        <a:srgbClr val="DADADA"/>
      </a:accent6>
      <a:hlink>
        <a:srgbClr val="E3051B"/>
      </a:hlink>
      <a:folHlink>
        <a:srgbClr val="3C3C3B"/>
      </a:folHlink>
    </a:clrScheme>
    <a:fontScheme name="IG Metall Schriften">
      <a:majorFont>
        <a:latin typeface="Meta Head IGM Cond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3" id="{E506B5C8-E1C7-1B4B-9EEE-F2EFD6DC6BF8}" vid="{4D30DB18-2587-2B43-838F-FC31394E6869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26</Words>
  <Application>Microsoft Office PowerPoint</Application>
  <PresentationFormat>Bildschirmpräsentation (16:9)</PresentationFormat>
  <Paragraphs>18</Paragraphs>
  <Slides>15</Slides>
  <Notes>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Office</vt:lpstr>
      <vt:lpstr>Vergangenheit, Gegenwart und Zukunft künstlicher Intelligenz</vt:lpstr>
      <vt:lpstr>Einstieg</vt:lpstr>
      <vt:lpstr>Schachtürke 1781</vt:lpstr>
      <vt:lpstr>Schachtürke 1781</vt:lpstr>
      <vt:lpstr>Menschliche Computer</vt:lpstr>
      <vt:lpstr>Turing Test</vt:lpstr>
      <vt:lpstr>Deep Blue – Bezwang 1996 den Schachweltmeister</vt:lpstr>
      <vt:lpstr>Maschinelles lernen</vt:lpstr>
      <vt:lpstr>Wieviel Intelligenz ist wirklich in KI?</vt:lpstr>
      <vt:lpstr>Praxisbeispiele aus dem Betrieb</vt:lpstr>
      <vt:lpstr>Betriebliches Beispiel</vt:lpstr>
      <vt:lpstr>Künstliche Intelligenz im Betrieb</vt:lpstr>
      <vt:lpstr>Künstliche Intelligenz im Betrieb</vt:lpstr>
      <vt:lpstr>Künstliche Intelligenz im Betrieb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Kriesel</dc:creator>
  <cp:lastModifiedBy>Beutner, Tina</cp:lastModifiedBy>
  <cp:revision>336</cp:revision>
  <dcterms:created xsi:type="dcterms:W3CDTF">2020-07-20T14:18:17Z</dcterms:created>
  <dcterms:modified xsi:type="dcterms:W3CDTF">2022-06-21T06:24:41Z</dcterms:modified>
</cp:coreProperties>
</file>